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6" r:id="rId3"/>
    <p:sldId id="266" r:id="rId4"/>
    <p:sldId id="298" r:id="rId5"/>
    <p:sldId id="260" r:id="rId6"/>
    <p:sldId id="296" r:id="rId7"/>
    <p:sldId id="287" r:id="rId8"/>
    <p:sldId id="299" r:id="rId9"/>
    <p:sldId id="304" r:id="rId10"/>
    <p:sldId id="288" r:id="rId11"/>
    <p:sldId id="301" r:id="rId12"/>
    <p:sldId id="300" r:id="rId13"/>
    <p:sldId id="279" r:id="rId14"/>
    <p:sldId id="280" r:id="rId15"/>
    <p:sldId id="289" r:id="rId16"/>
    <p:sldId id="305" r:id="rId17"/>
    <p:sldId id="281" r:id="rId18"/>
    <p:sldId id="282" r:id="rId19"/>
    <p:sldId id="292" r:id="rId20"/>
    <p:sldId id="284" r:id="rId21"/>
    <p:sldId id="283" r:id="rId22"/>
    <p:sldId id="290" r:id="rId23"/>
    <p:sldId id="297" r:id="rId24"/>
    <p:sldId id="286" r:id="rId25"/>
    <p:sldId id="295" r:id="rId26"/>
    <p:sldId id="294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37609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A130B-002D-4968-B28C-F69BF416ACCB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4EAC5-60BB-4681-B8D7-78580DA4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EAC5-60BB-4681-B8D7-78580DA494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0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1599"/>
            <a:ext cx="4038600" cy="407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1599"/>
            <a:ext cx="4038600" cy="407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4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2147"/>
            <a:ext cx="4040188" cy="6774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9629"/>
            <a:ext cx="4040188" cy="349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2147"/>
            <a:ext cx="4041775" cy="6774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9629"/>
            <a:ext cx="4041775" cy="349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0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800"/>
            <a:ext cx="3008313" cy="797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5800"/>
            <a:ext cx="5111750" cy="510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3644"/>
            <a:ext cx="3008313" cy="4302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9777"/>
            <a:ext cx="5486400" cy="35877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40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7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25800"/>
            <a:ext cx="2057400" cy="510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25800"/>
            <a:ext cx="6019800" cy="5100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EEC-323F-4969-80E7-81F6A2F4719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F6BE-529B-4A20-A99E-0D5FC4E2F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City of Cedar Hill, Texas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2011-2016 Sustainability Action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F6BE-529B-4A20-A99E-0D5FC4E2F0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9193"/>
            <a:ext cx="8229600" cy="93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1908"/>
            <a:ext cx="8229600" cy="406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b="0" i="0" kern="1200" dirty="0" smtClean="0">
          <a:solidFill>
            <a:srgbClr val="0034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urbine.m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cedarhill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cedarhil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December 10, 2013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1809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2552699" y="2552700"/>
            <a:ext cx="6858000" cy="1752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</a:rPr>
              <a:t>City of Cedar Hill, Texas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Sustainability Action Plan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2011-2016</a:t>
            </a:r>
            <a:endParaRPr lang="en-US" cap="small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495800" y="2103120"/>
            <a:ext cx="2011680" cy="7498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526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10, 2013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40000" t="17000" r="15000" b="14000"/>
          <a:stretch>
            <a:fillRect/>
          </a:stretch>
        </p:blipFill>
        <p:spPr bwMode="auto">
          <a:xfrm>
            <a:off x="3733800" y="1611086"/>
            <a:ext cx="5486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br>
              <a:rPr lang="en-US" dirty="0" smtClean="0"/>
            </a:br>
            <a:r>
              <a:rPr lang="en-US" dirty="0" smtClean="0"/>
              <a:t> Success </a:t>
            </a:r>
            <a:r>
              <a:rPr lang="en-US" dirty="0"/>
              <a:t>I</a:t>
            </a:r>
            <a:r>
              <a:rPr lang="en-US" dirty="0" smtClean="0"/>
              <a:t>s Focused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partnerships and initiatives</a:t>
            </a:r>
          </a:p>
          <a:p>
            <a:endParaRPr lang="en-US" sz="2100" dirty="0" smtClean="0"/>
          </a:p>
          <a:p>
            <a:r>
              <a:rPr lang="en-US" dirty="0" smtClean="0"/>
              <a:t>Education and Outreach</a:t>
            </a:r>
          </a:p>
          <a:p>
            <a:endParaRPr lang="en-US" sz="1900" dirty="0" smtClean="0"/>
          </a:p>
          <a:p>
            <a:r>
              <a:rPr lang="en-US" dirty="0" smtClean="0"/>
              <a:t>Awards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19520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129114"/>
              </p:ext>
            </p:extLst>
          </p:nvPr>
        </p:nvGraphicFramePr>
        <p:xfrm>
          <a:off x="232947" y="1260880"/>
          <a:ext cx="8834853" cy="5444720"/>
        </p:xfrm>
        <a:graphic>
          <a:graphicData uri="http://schemas.openxmlformats.org/drawingml/2006/table">
            <a:tbl>
              <a:tblPr/>
              <a:tblGrid>
                <a:gridCol w="803818"/>
                <a:gridCol w="828823"/>
                <a:gridCol w="4044104"/>
                <a:gridCol w="1128915"/>
                <a:gridCol w="1343271"/>
                <a:gridCol w="685922"/>
              </a:tblGrid>
              <a:tr h="405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ID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Item Description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 Horizon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Update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93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273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1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Organizational Structure and Work Groups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2.1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for Sustainable Grant Procurement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3.1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Strategic Partners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6.2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Create Sustainability Website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15.4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 Community Recycling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273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2-3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4.1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Sustainability Training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5.1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Data Management Procedures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7.1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Energy Audit &amp; Retrofit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7.2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 Energy Star Building Tracking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8.1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 Audit and Retrofit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9.1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Renewable Energy Pilot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10.1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 Fleet Optimization and Procurement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11.1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 Water Rate Structure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11.2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Evaluate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Automated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Meter Reading technologies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Wingdings"/>
                      </a:endParaRP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12.1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 Recycling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15.1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Web Portal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15.2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Strategic Planning Workshops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3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273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3-5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6.1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EPA Energy Star Rating for Government Center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13.1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Tree City USA Growth Award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14.1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 Planning Workshops to Introduce TOD as Energy HUB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15.3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 Community Surveys and Studies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15.4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Garden Program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Yet to be Complete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22189" y="152400"/>
            <a:ext cx="8229600" cy="944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 smtClean="0">
                <a:solidFill>
                  <a:srgbClr val="FF0000"/>
                </a:solidFill>
              </a:rPr>
              <a:t>2011-2016 SAP PROGRESS</a:t>
            </a:r>
            <a:endParaRPr lang="en-US" sz="3200" b="1" cap="small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Update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(Actions 11.1 and 11.2)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11:  Improve Water Conservation in Municipal Operations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smtClean="0"/>
              <a:t>11.1  Assess Water Rate Structure</a:t>
            </a:r>
          </a:p>
          <a:p>
            <a:r>
              <a:rPr lang="en-US" b="1" dirty="0"/>
              <a:t>	</a:t>
            </a:r>
            <a:r>
              <a:rPr lang="en-US" b="1" dirty="0" smtClean="0"/>
              <a:t> 11.2 Evaluate Automated Meter Reading Technologies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979714" y="2638485"/>
            <a:ext cx="7815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11.1 Assess Water Rate Structure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City Council assessment after </a:t>
            </a:r>
            <a:r>
              <a:rPr lang="en-US" dirty="0"/>
              <a:t>12 months AMI history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11.2 Evaluate Automated Meter Reading Technologies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City Council approved AMI project on November 19, 2013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Anticipated full implementation by Fall 2014</a:t>
            </a:r>
          </a:p>
          <a:p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Full implementation will reduce fleet by four (4) Ford Ranger vehicles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Savings :  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48,000 drive miles/year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2,848 gallons of gasoline 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68,860 pounds of carbon emission reduction</a:t>
            </a:r>
          </a:p>
          <a:p>
            <a:r>
              <a:rPr lang="en-US" dirty="0" smtClean="0"/>
              <a:t>		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Update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(Action 12.1)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12:  Reduce Solid Waste and Increase Recycling in Municipal 	        Operations</a:t>
            </a:r>
            <a:endParaRPr lang="en-US" dirty="0" smtClean="0"/>
          </a:p>
          <a:p>
            <a:r>
              <a:rPr lang="en-US" dirty="0" smtClean="0"/>
              <a:t>	 </a:t>
            </a:r>
            <a:r>
              <a:rPr lang="en-US" b="1" dirty="0" smtClean="0"/>
              <a:t>12.1  Municipal Recycling Program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17814" y="2789643"/>
            <a:ext cx="7815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12.1 Municipal Recycling Program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Began January 1</a:t>
            </a:r>
            <a:r>
              <a:rPr lang="en-US" dirty="0"/>
              <a:t>, 2012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Enhanced level of service with 96-gallon carts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			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55763"/>
              </p:ext>
            </p:extLst>
          </p:nvPr>
        </p:nvGraphicFramePr>
        <p:xfrm>
          <a:off x="765940" y="4191000"/>
          <a:ext cx="7692260" cy="1981200"/>
        </p:xfrm>
        <a:graphic>
          <a:graphicData uri="http://schemas.openxmlformats.org/drawingml/2006/table">
            <a:tbl>
              <a:tblPr/>
              <a:tblGrid>
                <a:gridCol w="1361182"/>
                <a:gridCol w="886351"/>
                <a:gridCol w="886351"/>
                <a:gridCol w="914489"/>
                <a:gridCol w="914489"/>
                <a:gridCol w="914489"/>
                <a:gridCol w="914489"/>
                <a:gridCol w="900420"/>
              </a:tblGrid>
              <a:tr h="64255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Annual Comparison against 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Baseline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3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Tons (Baseline)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Tons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Change from Baseline (Percent)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Tons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Change From Baseline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(Percent)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Tons Estimate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from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 YTD*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(Percent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1,756.40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1,989.50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5,410.08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5,167.00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194%*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6400800"/>
            <a:ext cx="372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*Year to Date – Full year not captured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Update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(Action 12.1)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12:  Reduce Solid Waste and Increase Recycling in Municipal 	        Operations</a:t>
            </a:r>
            <a:endParaRPr lang="en-US" dirty="0" smtClean="0"/>
          </a:p>
          <a:p>
            <a:r>
              <a:rPr lang="en-US" dirty="0" smtClean="0"/>
              <a:t>	 </a:t>
            </a:r>
            <a:r>
              <a:rPr lang="en-US" b="1" dirty="0" smtClean="0"/>
              <a:t>12.1  Municipal Recycling Program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17814" y="2667000"/>
            <a:ext cx="781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October 1, 2013 - City began Mandatory Multi-Family Recycling program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Recycling service provided to 9 complexes or 1,654 units in Cedar Hill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Low Contamination rate reported by Waste Management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			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20630"/>
              </p:ext>
            </p:extLst>
          </p:nvPr>
        </p:nvGraphicFramePr>
        <p:xfrm>
          <a:off x="762000" y="4191000"/>
          <a:ext cx="6285577" cy="192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6732"/>
                <a:gridCol w="1495202"/>
                <a:gridCol w="1443643"/>
              </a:tblGrid>
              <a:tr h="944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Weekly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Monthly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876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Recycle Volume in Units (Yards)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 yards 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520 yards 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876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Recycle Volume by Weight </a:t>
                      </a:r>
                      <a:r>
                        <a:rPr lang="en-US" sz="1800" dirty="0" smtClean="0">
                          <a:effectLst/>
                        </a:rPr>
                        <a:t>(Tons)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1.25 tons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5.44 tons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25218"/>
              </p:ext>
            </p:extLst>
          </p:nvPr>
        </p:nvGraphicFramePr>
        <p:xfrm>
          <a:off x="7010400" y="4191000"/>
          <a:ext cx="1905000" cy="1905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Monthly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Carbon Emission Diverted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91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</a:rPr>
                        <a:t>18.62</a:t>
                      </a:r>
                      <a:r>
                        <a:rPr lang="en-US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</a:rPr>
                        <a:t> metric tons*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7814" y="6324600"/>
            <a:ext cx="698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*Equivalent to taking 48 cars off the road per month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38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Update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(Action 12.1)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9907" y="1295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12:  Reduce Solid Waste and Increase Recycling in Municipal 	        Operations</a:t>
            </a:r>
            <a:endParaRPr lang="en-US" dirty="0" smtClean="0"/>
          </a:p>
          <a:p>
            <a:r>
              <a:rPr lang="en-US" dirty="0" smtClean="0"/>
              <a:t>	 </a:t>
            </a:r>
            <a:r>
              <a:rPr lang="en-US" b="1" dirty="0" smtClean="0"/>
              <a:t>12.1  Municipal Recycling Program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17814" y="2362200"/>
            <a:ext cx="781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Citywide Commercial Business Recycling is at all-time high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21 Total Businesses (Pier 1; Northwood University, Tuesday Morning, Jack in the Box, Guitar Center, </a:t>
            </a:r>
            <a:r>
              <a:rPr lang="en-US" dirty="0" err="1" smtClean="0"/>
              <a:t>Pepwear</a:t>
            </a:r>
            <a:r>
              <a:rPr lang="en-US" dirty="0" smtClean="0"/>
              <a:t>, Starbucks, Cedar Hill Gov. Center, Party City, DSW, Buffalo Wild Wings, Dogwood Canyon, 24 Hr. Fitness, etc.)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			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50712"/>
              </p:ext>
            </p:extLst>
          </p:nvPr>
        </p:nvGraphicFramePr>
        <p:xfrm>
          <a:off x="762000" y="4191000"/>
          <a:ext cx="6285577" cy="192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6732"/>
                <a:gridCol w="1495202"/>
                <a:gridCol w="1443643"/>
              </a:tblGrid>
              <a:tr h="944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Weekly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Monthly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876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Recycle Volume in Units (Yards)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 </a:t>
                      </a:r>
                      <a:r>
                        <a:rPr lang="en-US" sz="1800" dirty="0">
                          <a:effectLst/>
                        </a:rPr>
                        <a:t>yards 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662 </a:t>
                      </a:r>
                      <a:r>
                        <a:rPr lang="en-US" sz="1800" dirty="0">
                          <a:effectLst/>
                        </a:rPr>
                        <a:t>yards 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876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Recycle Volume by Weight </a:t>
                      </a:r>
                      <a:r>
                        <a:rPr lang="en-US" sz="1800" dirty="0" smtClean="0">
                          <a:effectLst/>
                        </a:rPr>
                        <a:t>(Tons)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1.6 tons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6.9 tons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74160"/>
              </p:ext>
            </p:extLst>
          </p:nvPr>
        </p:nvGraphicFramePr>
        <p:xfrm>
          <a:off x="7010400" y="4191000"/>
          <a:ext cx="1905000" cy="1905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Monthly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Carbon Emission Diverted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91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</a:rPr>
                        <a:t>23.79</a:t>
                      </a:r>
                      <a:r>
                        <a:rPr lang="en-US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</a:rPr>
                        <a:t> metric tons*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7814" y="6324600"/>
            <a:ext cx="698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*Equivalent to taking 61 cars off the road per month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92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Update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(Action 13)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13:    To Increase Vegetative Cover, Open Space, and Natural 	          Beauty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17814" y="2789643"/>
            <a:ext cx="7815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December, 2012 City Council adopted Parks, Open Space, Trails Vision Plan with goal to protect 20% of City dedicated to Parks and Open Space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Cedar Hill is in the top </a:t>
            </a:r>
            <a:r>
              <a:rPr lang="en-US" dirty="0" smtClean="0">
                <a:solidFill>
                  <a:srgbClr val="FF0000"/>
                </a:solidFill>
              </a:rPr>
              <a:t>5% </a:t>
            </a:r>
            <a:r>
              <a:rPr lang="en-US" dirty="0" smtClean="0"/>
              <a:t>of cities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Trails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Bike Lanes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Streetscapes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All promote a healthy, walkable community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			 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67000" y="1493108"/>
            <a:ext cx="4953000" cy="495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Cedar Hill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is a manmade City 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built in the </a:t>
            </a:r>
          </a:p>
          <a:p>
            <a:pPr algn="ctr">
              <a:buFontTx/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“Center of a Park”.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Update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(Action 14.1)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15240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14:    Integrate Energy Efficiency &amp; Renewable Technology into 	          TOD plans</a:t>
            </a:r>
          </a:p>
          <a:p>
            <a:r>
              <a:rPr lang="en-US" b="1" dirty="0"/>
              <a:t>	</a:t>
            </a:r>
            <a:r>
              <a:rPr lang="en-US" b="1" dirty="0" smtClean="0"/>
              <a:t>14.1  Planning workshops to evaluate Green TOD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17814" y="2789643"/>
            <a:ext cx="7815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The City Center Advisory Committee and the Planning Department has conducted Seven (7) workshops to determine future TOD planning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Next Steps: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/>
              <a:t>Phase I was adopted by City Council March 23, 2010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/>
              <a:t>Phase II kickoff was December 13, 2012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/>
              <a:t>Phase II to be considered by City Council Spring ‘14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			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24200" y="1600200"/>
            <a:ext cx="5490692" cy="4724400"/>
            <a:chOff x="5086868" y="1600200"/>
            <a:chExt cx="3528024" cy="4038600"/>
          </a:xfrm>
        </p:grpSpPr>
        <p:grpSp>
          <p:nvGrpSpPr>
            <p:cNvPr id="18" name="Group 17"/>
            <p:cNvGrpSpPr/>
            <p:nvPr/>
          </p:nvGrpSpPr>
          <p:grpSpPr>
            <a:xfrm>
              <a:off x="5086868" y="1600200"/>
              <a:ext cx="3528024" cy="4038600"/>
              <a:chOff x="5115443" y="1629263"/>
              <a:chExt cx="3528024" cy="4038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115443" y="1629263"/>
                <a:ext cx="3528024" cy="4038600"/>
                <a:chOff x="5134493" y="1483936"/>
                <a:chExt cx="3528024" cy="4038600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4493" y="1600200"/>
                  <a:ext cx="3528024" cy="38608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372101" y="1676400"/>
                  <a:ext cx="3290416" cy="3784657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 rot="2330840">
                  <a:off x="5820385" y="1483936"/>
                  <a:ext cx="1516759" cy="4038600"/>
                </a:xfrm>
                <a:prstGeom prst="ellipse">
                  <a:avLst/>
                </a:prstGeom>
                <a:noFill/>
                <a:ln w="444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Oval 5"/>
                <p:cNvSpPr>
                  <a:spLocks noChangeArrowheads="1"/>
                </p:cNvSpPr>
                <p:nvPr/>
              </p:nvSpPr>
              <p:spPr bwMode="auto">
                <a:xfrm rot="-2984887">
                  <a:off x="5790666" y="2741141"/>
                  <a:ext cx="1741202" cy="1205250"/>
                </a:xfrm>
                <a:prstGeom prst="ellipse">
                  <a:avLst/>
                </a:prstGeom>
                <a:noFill/>
                <a:ln w="571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" name="Oval 3"/>
              <p:cNvSpPr>
                <a:spLocks noChangeArrowheads="1"/>
              </p:cNvSpPr>
              <p:nvPr/>
            </p:nvSpPr>
            <p:spPr bwMode="auto">
              <a:xfrm rot="2189478">
                <a:off x="6816170" y="2110386"/>
                <a:ext cx="1187617" cy="871078"/>
              </a:xfrm>
              <a:prstGeom prst="ellipse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 rot="-2984887">
              <a:off x="5189262" y="3763762"/>
              <a:ext cx="1531093" cy="1176709"/>
            </a:xfrm>
            <a:prstGeom prst="ellips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Future initiatives</a:t>
            </a:r>
            <a:endParaRPr lang="en-US" b="1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8862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Education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Grants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Plan Integration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03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rgbClr val="376092"/>
                </a:solidFill>
              </a:rPr>
              <a:t>2014 SAP NEXT STEPS ~ Projects</a:t>
            </a:r>
            <a:endParaRPr lang="en-US" sz="2000" cap="small" dirty="0">
              <a:solidFill>
                <a:srgbClr val="376092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454" y="1524000"/>
            <a:ext cx="7592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/>
              <a:t>Update Citywide Green House Gas Inventory – last done in 2009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/>
              <a:t>Implementation of AMI</a:t>
            </a:r>
          </a:p>
          <a:p>
            <a:pPr lvl="1"/>
            <a:endParaRPr lang="en-US" sz="16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/>
              <a:t>Lighting Retrofit Projects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dirty="0" smtClean="0"/>
              <a:t>Potential projects: 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b="1" dirty="0" smtClean="0"/>
              <a:t>Recreation Center gymnasium and parking lot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b="1" dirty="0" smtClean="0"/>
              <a:t>Government Center parking lot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b="1" dirty="0" smtClean="0"/>
              <a:t>Library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b="1" dirty="0" smtClean="0"/>
              <a:t>Senior Center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dirty="0" smtClean="0"/>
              <a:t>Evaluate Options to </a:t>
            </a:r>
            <a:r>
              <a:rPr lang="en-US" sz="2000" b="1" dirty="0"/>
              <a:t>P</a:t>
            </a:r>
            <a:r>
              <a:rPr lang="en-US" sz="2000" b="1" dirty="0" smtClean="0"/>
              <a:t>ursue </a:t>
            </a:r>
            <a:r>
              <a:rPr lang="en-US" sz="2000" b="1" dirty="0"/>
              <a:t>P</a:t>
            </a:r>
            <a:r>
              <a:rPr lang="en-US" sz="2000" b="1" dirty="0" smtClean="0"/>
              <a:t>otential Projects</a:t>
            </a:r>
          </a:p>
          <a:p>
            <a:r>
              <a:rPr lang="en-US" sz="2000" dirty="0" smtClean="0"/>
              <a:t>	</a:t>
            </a:r>
            <a:endParaRPr lang="en-US" sz="2000" dirty="0"/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5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accent1">
                    <a:lumMod val="75000"/>
                  </a:schemeClr>
                </a:solidFill>
              </a:rPr>
              <a:t>Presentation Outline</a:t>
            </a:r>
            <a:endParaRPr lang="en-US" sz="4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533400" y="2971800"/>
            <a:ext cx="8001000" cy="6245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2.  	Update on Accomplishments</a:t>
            </a:r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533400" y="2133600"/>
            <a:ext cx="8001000" cy="6245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  	History and Overview of Action Plan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3886200"/>
            <a:ext cx="8001000" cy="6245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3.  	Future Initiatives and City Council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2013 SAP NEXT STEPS ~ Education</a:t>
            </a:r>
            <a:endParaRPr lang="en-US" sz="2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7814" y="12174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 15:    Community Sustainability Education &amp; Extension Program</a:t>
            </a:r>
          </a:p>
          <a:p>
            <a:r>
              <a:rPr lang="en-US" b="1" dirty="0"/>
              <a:t>	</a:t>
            </a:r>
            <a:r>
              <a:rPr lang="en-US" b="1" dirty="0" smtClean="0"/>
              <a:t>15.1   Community Web portal</a:t>
            </a:r>
          </a:p>
          <a:p>
            <a:r>
              <a:rPr lang="en-US" b="1" dirty="0"/>
              <a:t>	</a:t>
            </a:r>
            <a:r>
              <a:rPr lang="en-US" b="1" dirty="0" smtClean="0"/>
              <a:t>15.3   Community Survey</a:t>
            </a:r>
          </a:p>
          <a:p>
            <a:r>
              <a:rPr lang="en-US" b="1" dirty="0"/>
              <a:t>	</a:t>
            </a:r>
            <a:r>
              <a:rPr lang="en-US" b="1" dirty="0" smtClean="0"/>
              <a:t>15.4   Community Garden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06928" y="2667000"/>
            <a:ext cx="7815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UPDATE </a:t>
            </a:r>
            <a:endParaRPr lang="en-US" b="1" u="sng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15 Community Sustainability Education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/>
              <a:t>Staff propose to offer the public a Self-Guided tour of the sustainability exhibits located at the Government Center as one aspect of the City’s sustainability education program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Ex:  </a:t>
            </a:r>
            <a:r>
              <a:rPr lang="en-US" dirty="0" smtClean="0">
                <a:hlinkClick r:id="rId3" action="ppaction://hlinkfile"/>
              </a:rPr>
              <a:t>Wind Turbine Video </a:t>
            </a:r>
            <a:endParaRPr lang="en-US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Other areas include:  Solar PV system, Solar powered trash can, EV stations and Electric vehicles, Texas native / </a:t>
            </a:r>
            <a:r>
              <a:rPr lang="en-US" dirty="0" err="1" smtClean="0"/>
              <a:t>Zeroscape</a:t>
            </a:r>
            <a:r>
              <a:rPr lang="en-US" dirty="0" smtClean="0"/>
              <a:t> landscaping, Anti-Idling, etc.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Global Water exhibit 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15.3 Community Survey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15.4 Community Garden…a HUGE success</a:t>
            </a:r>
          </a:p>
          <a:p>
            <a:r>
              <a:rPr lang="en-US" dirty="0" smtClean="0"/>
              <a:t>		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cap="small" dirty="0">
                <a:solidFill>
                  <a:schemeClr val="accent1">
                    <a:lumMod val="75000"/>
                  </a:schemeClr>
                </a:solidFill>
              </a:rPr>
              <a:t>2013 SAP NEXT STEPS </a:t>
            </a:r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~ Grants</a:t>
            </a:r>
            <a:endParaRPr lang="en-US" sz="32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Second round of Bureau of Reclamation - AMI Smart Meter grant Phase II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 round of NCTCOG Waste Diversion grants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76092"/>
                </a:solidFill>
              </a:rPr>
              <a:t>Plan Integration</a:t>
            </a:r>
            <a:endParaRPr lang="en-US" sz="3200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Urban </a:t>
            </a:r>
            <a:r>
              <a:rPr lang="en-US" sz="2000" b="1" dirty="0"/>
              <a:t>Conservation Plan with Audubon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City Center Plan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Parks, Open Space, Trails Vision Plan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Library Expansion Plan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Economic Development Strategic Plan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26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Future Sustainability for Cedar Hill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Becoming a Way of Life</a:t>
            </a:r>
          </a:p>
          <a:p>
            <a:endParaRPr lang="en-US" dirty="0" smtClean="0"/>
          </a:p>
          <a:p>
            <a:r>
              <a:rPr lang="en-US" dirty="0" smtClean="0"/>
              <a:t>Transition from a Task Oriented Plan to a Strategic Planning Oriented Plan</a:t>
            </a:r>
          </a:p>
          <a:p>
            <a:endParaRPr lang="en-US" dirty="0" smtClean="0"/>
          </a:p>
          <a:p>
            <a:r>
              <a:rPr lang="en-US" dirty="0" smtClean="0"/>
              <a:t>Involves All departments AND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rgbClr val="376092"/>
                </a:solidFill>
              </a:rPr>
              <a:t>Awards and Recognition</a:t>
            </a:r>
            <a:endParaRPr lang="en-US" sz="3200" cap="small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2724" cy="4525963"/>
          </a:xfrm>
        </p:spPr>
        <p:txBody>
          <a:bodyPr/>
          <a:lstStyle/>
          <a:p>
            <a:r>
              <a:rPr lang="en-US" dirty="0" smtClean="0"/>
              <a:t>CATEE Award</a:t>
            </a:r>
          </a:p>
          <a:p>
            <a:endParaRPr lang="en-US" sz="1400" dirty="0" smtClean="0"/>
          </a:p>
          <a:p>
            <a:r>
              <a:rPr lang="en-US" dirty="0" smtClean="0"/>
              <a:t>Working for Clean Air Awards Certificate of Merit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Windows\OutlookTemp\CAT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24" y="1219200"/>
            <a:ext cx="3683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Public Relations\1-PHOTOS\Cleanair award 2013 photos\ca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" y="4200390"/>
            <a:ext cx="3663778" cy="25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13 </a:t>
            </a:r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City Comparison of SAP Planning</a:t>
            </a:r>
            <a:endParaRPr lang="en-US" sz="32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None of our Survey cities have comprehensive Sustainability Action Plans</a:t>
            </a:r>
          </a:p>
          <a:p>
            <a:endParaRPr lang="en-US" dirty="0" smtClean="0"/>
          </a:p>
          <a:p>
            <a:r>
              <a:rPr lang="en-US" dirty="0" smtClean="0"/>
              <a:t>However, two survey cities (</a:t>
            </a:r>
            <a:r>
              <a:rPr lang="en-US" dirty="0" err="1" smtClean="0"/>
              <a:t>DeSoto</a:t>
            </a:r>
            <a:r>
              <a:rPr lang="en-US" dirty="0" smtClean="0"/>
              <a:t> and Grapevine) have plans related to energy conservation</a:t>
            </a:r>
          </a:p>
          <a:p>
            <a:endParaRPr lang="en-US" dirty="0" smtClean="0"/>
          </a:p>
          <a:p>
            <a:r>
              <a:rPr lang="en-US" dirty="0" smtClean="0"/>
              <a:t>Other cities in the </a:t>
            </a:r>
            <a:r>
              <a:rPr lang="en-US" dirty="0" err="1" smtClean="0"/>
              <a:t>metroplex</a:t>
            </a:r>
            <a:r>
              <a:rPr lang="en-US" dirty="0" smtClean="0"/>
              <a:t> such as Coppell and Southlake are developing Sustainability Action Plans</a:t>
            </a:r>
          </a:p>
          <a:p>
            <a:endParaRPr lang="en-US" sz="1500" dirty="0" smtClean="0"/>
          </a:p>
          <a:p>
            <a:endParaRPr lang="en-US" sz="1600" dirty="0" smtClean="0"/>
          </a:p>
          <a:p>
            <a:r>
              <a:rPr lang="en-US" dirty="0" smtClean="0"/>
              <a:t>Cities that have comparable plans:</a:t>
            </a:r>
          </a:p>
          <a:p>
            <a:pPr lvl="1"/>
            <a:r>
              <a:rPr lang="en-US" dirty="0" smtClean="0"/>
              <a:t>Denton, Texas</a:t>
            </a:r>
          </a:p>
          <a:p>
            <a:pPr lvl="1"/>
            <a:r>
              <a:rPr lang="en-US" dirty="0" smtClean="0"/>
              <a:t>Sarasota, California</a:t>
            </a:r>
          </a:p>
          <a:p>
            <a:pPr lvl="1"/>
            <a:r>
              <a:rPr lang="en-US" dirty="0" smtClean="0"/>
              <a:t>Dubuque, Iowa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0000" t="17000" r="15000" b="14000"/>
          <a:stretch>
            <a:fillRect/>
          </a:stretch>
        </p:blipFill>
        <p:spPr bwMode="auto">
          <a:xfrm>
            <a:off x="1828800" y="1295400"/>
            <a:ext cx="5334000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2009 - City Council added various portions of Sustainability in their Strategic Plan as defined in Premier Statements:</a:t>
            </a:r>
          </a:p>
          <a:p>
            <a:pPr lvl="2"/>
            <a:r>
              <a:rPr lang="en-US" dirty="0" smtClean="0"/>
              <a:t>Clean</a:t>
            </a:r>
          </a:p>
          <a:p>
            <a:pPr lvl="2"/>
            <a:r>
              <a:rPr lang="en-US" dirty="0" smtClean="0"/>
              <a:t>Safe and Efficient Infrastructure</a:t>
            </a:r>
          </a:p>
          <a:p>
            <a:pPr lvl="2"/>
            <a:r>
              <a:rPr lang="en-US" dirty="0" smtClean="0"/>
              <a:t>Distinctive Character</a:t>
            </a:r>
          </a:p>
          <a:p>
            <a:pPr lvl="2"/>
            <a:r>
              <a:rPr lang="en-US" dirty="0" smtClean="0"/>
              <a:t>Vibrant Parks and Natural Beauty</a:t>
            </a:r>
          </a:p>
          <a:p>
            <a:pPr lvl="2"/>
            <a:r>
              <a:rPr lang="en-US" dirty="0" smtClean="0"/>
              <a:t>Strong and Diverse Economy</a:t>
            </a:r>
          </a:p>
          <a:p>
            <a:r>
              <a:rPr lang="en-US" dirty="0" smtClean="0"/>
              <a:t>2010 - City Council authorized Staff to utilize Energy Efficiency Conservation Block Grant (EECBG) funds through US DOE to develop Energy Conservation Master Plan, which ultimately converted to SAP </a:t>
            </a:r>
          </a:p>
          <a:p>
            <a:r>
              <a:rPr lang="en-US" dirty="0" smtClean="0"/>
              <a:t>2011 - City Council adopted 2011 – 2016  Sustainability Action Plan</a:t>
            </a:r>
          </a:p>
          <a:p>
            <a:r>
              <a:rPr lang="en-US" dirty="0" smtClean="0"/>
              <a:t>Staff provides annual updates to City Council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Sustainability Action Plan (SAP) History</a:t>
            </a:r>
            <a:endParaRPr lang="en-US" sz="32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>2011-2016 Sustainability Action Plan (SAP)</a:t>
            </a:r>
            <a:endParaRPr lang="en-US" sz="32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66800" y="1371620"/>
            <a:ext cx="7010400" cy="1753072"/>
            <a:chOff x="1087707" y="1096279"/>
            <a:chExt cx="28289" cy="11147"/>
          </a:xfrm>
        </p:grpSpPr>
        <p:sp>
          <p:nvSpPr>
            <p:cNvPr id="3075" name="Rectangle 3" hidden="1"/>
            <p:cNvSpPr>
              <a:spLocks noChangeArrowheads="1"/>
            </p:cNvSpPr>
            <p:nvPr/>
          </p:nvSpPr>
          <p:spPr bwMode="auto">
            <a:xfrm>
              <a:off x="1087707" y="1096279"/>
              <a:ext cx="28289" cy="1114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087707" y="1096375"/>
              <a:ext cx="28289" cy="11051"/>
              <a:chOff x="1087707" y="1096374"/>
              <a:chExt cx="28289" cy="11050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1087707" y="1098946"/>
                <a:ext cx="28289" cy="8478"/>
              </a:xfrm>
              <a:prstGeom prst="rect">
                <a:avLst/>
              </a:prstGeom>
              <a:solidFill>
                <a:srgbClr val="BEC748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1089802" y="1101709"/>
                <a:ext cx="23337" cy="571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We envision Cedar Hill as a regionally engaged sustainable community that manages resources wisely, conserves natural beauty, and promotes open space.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9" name="AutoShape 7"/>
              <p:cNvSpPr>
                <a:spLocks noChangeArrowheads="1"/>
              </p:cNvSpPr>
              <p:nvPr/>
            </p:nvSpPr>
            <p:spPr bwMode="auto">
              <a:xfrm>
                <a:off x="1092136" y="1096374"/>
                <a:ext cx="19431" cy="514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5875" algn="in">
                <a:solidFill>
                  <a:srgbClr val="766D6F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rPr>
                  <a:t>Vision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6799" y="3962400"/>
            <a:ext cx="7087101" cy="1752600"/>
            <a:chOff x="1088311" y="1097442"/>
            <a:chExt cx="28291" cy="11144"/>
          </a:xfrm>
        </p:grpSpPr>
        <p:sp>
          <p:nvSpPr>
            <p:cNvPr id="3081" name="Rectangle 9" hidden="1"/>
            <p:cNvSpPr>
              <a:spLocks noChangeArrowheads="1"/>
            </p:cNvSpPr>
            <p:nvPr/>
          </p:nvSpPr>
          <p:spPr bwMode="auto">
            <a:xfrm>
              <a:off x="1088311" y="1097442"/>
              <a:ext cx="28290" cy="11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82" name="Group 10"/>
            <p:cNvGrpSpPr>
              <a:grpSpLocks/>
            </p:cNvGrpSpPr>
            <p:nvPr/>
          </p:nvGrpSpPr>
          <p:grpSpPr bwMode="auto">
            <a:xfrm>
              <a:off x="1088311" y="1097537"/>
              <a:ext cx="28291" cy="11049"/>
              <a:chOff x="1088311" y="1097537"/>
              <a:chExt cx="28290" cy="11049"/>
            </a:xfrm>
          </p:grpSpPr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1088311" y="1100109"/>
                <a:ext cx="28290" cy="8477"/>
              </a:xfrm>
              <a:prstGeom prst="rect">
                <a:avLst/>
              </a:prstGeom>
              <a:solidFill>
                <a:srgbClr val="BEC748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" name="Text Box 12"/>
              <p:cNvSpPr txBox="1">
                <a:spLocks noChangeArrowheads="1"/>
              </p:cNvSpPr>
              <p:nvPr/>
            </p:nvSpPr>
            <p:spPr bwMode="auto">
              <a:xfrm>
                <a:off x="1090407" y="1102871"/>
                <a:ext cx="23336" cy="571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The City of Cedar Hill’s Mission is to invest in practical planning today for a sustainable community tomorrow.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AutoShape 13"/>
              <p:cNvSpPr>
                <a:spLocks noChangeArrowheads="1"/>
              </p:cNvSpPr>
              <p:nvPr/>
            </p:nvSpPr>
            <p:spPr bwMode="auto">
              <a:xfrm>
                <a:off x="1092742" y="1097537"/>
                <a:ext cx="19431" cy="514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5875" algn="in">
                <a:solidFill>
                  <a:srgbClr val="766D6F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rPr>
                  <a:t>Mission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rgbClr val="376092"/>
                </a:solidFill>
              </a:rPr>
              <a:t>Sustainable Development Model</a:t>
            </a:r>
            <a:endParaRPr lang="en-US" sz="3200" cap="small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Triple Bottom Line ~ ROI based on three areas: 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Environmental</a:t>
            </a:r>
          </a:p>
          <a:p>
            <a:endParaRPr lang="en-US" dirty="0" smtClean="0"/>
          </a:p>
          <a:p>
            <a:r>
              <a:rPr lang="en-US" dirty="0" smtClean="0"/>
              <a:t>Comparable to </a:t>
            </a:r>
          </a:p>
          <a:p>
            <a:pPr marL="0" indent="0">
              <a:buNone/>
            </a:pPr>
            <a:r>
              <a:rPr lang="en-US" dirty="0" smtClean="0"/>
              <a:t>    Three P’s of Private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Sector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Planet </a:t>
            </a:r>
          </a:p>
          <a:p>
            <a:pPr lvl="1"/>
            <a:r>
              <a:rPr lang="en-US" dirty="0" smtClean="0"/>
              <a:t>Profit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4" y="2057400"/>
            <a:ext cx="4985656" cy="42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April 2012 SAP</a:t>
            </a:r>
            <a:br>
              <a:rPr lang="en-US" sz="4000" dirty="0" smtClean="0"/>
            </a:br>
            <a:r>
              <a:rPr lang="en-US" sz="4000" dirty="0" smtClean="0"/>
              <a:t> Success Was Focused On…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Restructuring of Residential Waste Stream</a:t>
            </a:r>
          </a:p>
          <a:p>
            <a:pPr lvl="1"/>
            <a:r>
              <a:rPr lang="en-US" dirty="0" smtClean="0"/>
              <a:t>Recycling increased over 250% during first 3 months with 96-gallon carts</a:t>
            </a:r>
          </a:p>
          <a:p>
            <a:pPr lvl="1"/>
            <a:r>
              <a:rPr lang="en-US" dirty="0" smtClean="0"/>
              <a:t>Reduction of 52,000 drive miles equates to reduction of 87.9 metric tons of carbon emissions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Electric Vehicles and Charging Stations</a:t>
            </a:r>
          </a:p>
          <a:p>
            <a:endParaRPr lang="en-US" dirty="0" smtClean="0"/>
          </a:p>
          <a:p>
            <a:r>
              <a:rPr lang="en-US" dirty="0" smtClean="0"/>
              <a:t>Grants secured were over the projected $250k goal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7909"/>
            <a:ext cx="7391400" cy="50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6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April 2012 SAP</a:t>
            </a:r>
            <a:br>
              <a:rPr lang="en-US" sz="4000" dirty="0" smtClean="0"/>
            </a:br>
            <a:r>
              <a:rPr lang="en-US" sz="4000" dirty="0" smtClean="0"/>
              <a:t> Success Was Focused On…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Launch of </a:t>
            </a:r>
            <a:r>
              <a:rPr lang="en-US" dirty="0">
                <a:hlinkClick r:id="rId2"/>
              </a:rPr>
              <a:t>www.greencedarhill.com </a:t>
            </a:r>
            <a:r>
              <a:rPr lang="en-US" dirty="0" smtClean="0"/>
              <a:t> website</a:t>
            </a:r>
          </a:p>
          <a:p>
            <a:endParaRPr lang="en-US" dirty="0" smtClean="0"/>
          </a:p>
          <a:p>
            <a:r>
              <a:rPr lang="en-US" dirty="0" smtClean="0"/>
              <a:t>Growing Green branding</a:t>
            </a:r>
          </a:p>
          <a:p>
            <a:endParaRPr lang="en-US" dirty="0" smtClean="0"/>
          </a:p>
          <a:p>
            <a:r>
              <a:rPr lang="en-US" dirty="0" smtClean="0"/>
              <a:t>Renewable Technology</a:t>
            </a:r>
          </a:p>
          <a:p>
            <a:pPr lvl="1"/>
            <a:r>
              <a:rPr lang="en-US" dirty="0" smtClean="0"/>
              <a:t>152.64 kW Solar PV System</a:t>
            </a:r>
          </a:p>
          <a:p>
            <a:pPr lvl="1"/>
            <a:r>
              <a:rPr lang="en-US" dirty="0"/>
              <a:t>4.335 kW vertical axis </a:t>
            </a:r>
            <a:r>
              <a:rPr lang="en-US" dirty="0" smtClean="0"/>
              <a:t>Wind Turbine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609243"/>
            <a:ext cx="7125113" cy="924475"/>
          </a:xfrm>
        </p:spPr>
        <p:txBody>
          <a:bodyPr/>
          <a:lstStyle/>
          <a:p>
            <a:r>
              <a:rPr lang="en-US" u="sng" dirty="0" smtClean="0"/>
              <a:t>Solar Productivity Update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533718"/>
            <a:ext cx="7419026" cy="46929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To Date:</a:t>
            </a:r>
          </a:p>
          <a:p>
            <a:r>
              <a:rPr lang="en-US" dirty="0" smtClean="0"/>
              <a:t>Project online since July 1, 2011</a:t>
            </a:r>
          </a:p>
          <a:p>
            <a:r>
              <a:rPr lang="en-US" dirty="0" smtClean="0"/>
              <a:t>563,045 kWh produced</a:t>
            </a:r>
          </a:p>
          <a:p>
            <a:r>
              <a:rPr lang="en-US" dirty="0" smtClean="0"/>
              <a:t>Over $56,000 Savings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Equivalent to:</a:t>
            </a:r>
          </a:p>
          <a:p>
            <a:r>
              <a:rPr lang="en-US" dirty="0" smtClean="0"/>
              <a:t>Planting over 10,000 Trees</a:t>
            </a:r>
          </a:p>
          <a:p>
            <a:r>
              <a:rPr lang="en-US" dirty="0" smtClean="0"/>
              <a:t>45,606 gallons of gasoline saved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dirty="0" smtClean="0"/>
              <a:t>Annually, the System generates:</a:t>
            </a:r>
          </a:p>
          <a:p>
            <a:r>
              <a:rPr lang="en-US" dirty="0" smtClean="0"/>
              <a:t>System Generates 210,030 kWh of electricity annually                   (8% total building use)</a:t>
            </a:r>
          </a:p>
          <a:p>
            <a:r>
              <a:rPr lang="en-US" dirty="0" smtClean="0"/>
              <a:t>15 Average Houses powered for entire 12 months</a:t>
            </a:r>
          </a:p>
          <a:p>
            <a:r>
              <a:rPr lang="en-US" dirty="0" smtClean="0"/>
              <a:t>$21,000 Annual savings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br>
              <a:rPr lang="en-US" dirty="0" smtClean="0"/>
            </a:br>
            <a:r>
              <a:rPr lang="en-US" dirty="0" smtClean="0"/>
              <a:t> Success </a:t>
            </a:r>
            <a:r>
              <a:rPr lang="en-US" dirty="0"/>
              <a:t>I</a:t>
            </a:r>
            <a:r>
              <a:rPr lang="en-US" dirty="0" smtClean="0"/>
              <a:t>s Focused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Continued Recycling Initiatives </a:t>
            </a:r>
          </a:p>
          <a:p>
            <a:endParaRPr lang="en-US" sz="2100" dirty="0" smtClean="0"/>
          </a:p>
          <a:p>
            <a:r>
              <a:rPr lang="en-US" dirty="0" smtClean="0"/>
              <a:t>Grants secured</a:t>
            </a:r>
          </a:p>
          <a:p>
            <a:pPr lvl="1"/>
            <a:r>
              <a:rPr lang="en-US" sz="2200" dirty="0" smtClean="0"/>
              <a:t>$50,000 NCTCOG grant</a:t>
            </a:r>
          </a:p>
          <a:p>
            <a:pPr lvl="1"/>
            <a:endParaRPr lang="en-US" sz="2100" dirty="0" smtClean="0"/>
          </a:p>
          <a:p>
            <a:r>
              <a:rPr lang="en-US" dirty="0" smtClean="0"/>
              <a:t>Coordination of other City plans</a:t>
            </a:r>
          </a:p>
          <a:p>
            <a:endParaRPr lang="en-US" sz="2100" dirty="0" smtClean="0"/>
          </a:p>
          <a:p>
            <a:r>
              <a:rPr lang="en-US" dirty="0" smtClean="0"/>
              <a:t>Increased awareness of sustainability through </a:t>
            </a:r>
            <a:r>
              <a:rPr lang="en-US" dirty="0" smtClean="0">
                <a:hlinkClick r:id="rId2"/>
              </a:rPr>
              <a:t>www.greencedarhill.com </a:t>
            </a:r>
            <a:r>
              <a:rPr lang="en-US" dirty="0" smtClean="0"/>
              <a:t>website and branding</a:t>
            </a:r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1396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1965</TotalTime>
  <Words>1120</Words>
  <Application>Microsoft Office PowerPoint</Application>
  <PresentationFormat>On-screen Show (4:3)</PresentationFormat>
  <Paragraphs>454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Presentation Outline</vt:lpstr>
      <vt:lpstr>PowerPoint Presentation</vt:lpstr>
      <vt:lpstr>2011-2016 Sustainability Action Plan (SAP)</vt:lpstr>
      <vt:lpstr>Sustainable Development Model</vt:lpstr>
      <vt:lpstr>April 2012 SAP  Success Was Focused On…</vt:lpstr>
      <vt:lpstr>April 2012 SAP  Success Was Focused On…</vt:lpstr>
      <vt:lpstr>Solar Productivity Update</vt:lpstr>
      <vt:lpstr>TODAY  Success Is Focused On…</vt:lpstr>
      <vt:lpstr>TODAY  Success Is Focused On…</vt:lpstr>
      <vt:lpstr>PowerPoint Presentation</vt:lpstr>
      <vt:lpstr>2013 SAP Update (Actions 11.1 and 11.2)</vt:lpstr>
      <vt:lpstr>2013 SAP Update (Action 12.1)</vt:lpstr>
      <vt:lpstr>2013 SAP Update (Action 12.1)</vt:lpstr>
      <vt:lpstr>2013 SAP Update (Action 12.1)</vt:lpstr>
      <vt:lpstr>2013 SAP Update (Action 13)</vt:lpstr>
      <vt:lpstr>2013 SAP Update (Action 14.1)</vt:lpstr>
      <vt:lpstr>Future initiatives</vt:lpstr>
      <vt:lpstr>2014 SAP NEXT STEPS ~ Projects</vt:lpstr>
      <vt:lpstr>2013 SAP NEXT STEPS ~ Education</vt:lpstr>
      <vt:lpstr>2013 SAP NEXT STEPS ~ Grants</vt:lpstr>
      <vt:lpstr>Plan Integration</vt:lpstr>
      <vt:lpstr>Future Sustainability for Cedar Hill</vt:lpstr>
      <vt:lpstr>Awards and Recognition</vt:lpstr>
      <vt:lpstr>13 City Comparison of SAP Planning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Zirkelbach</dc:creator>
  <cp:lastModifiedBy>Watts, Marie</cp:lastModifiedBy>
  <cp:revision>109</cp:revision>
  <dcterms:created xsi:type="dcterms:W3CDTF">2012-02-09T16:38:26Z</dcterms:created>
  <dcterms:modified xsi:type="dcterms:W3CDTF">2013-12-17T23:49:42Z</dcterms:modified>
</cp:coreProperties>
</file>