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3"/>
  </p:notesMasterIdLst>
  <p:sldIdLst>
    <p:sldId id="473" r:id="rId3"/>
    <p:sldId id="616" r:id="rId4"/>
    <p:sldId id="437" r:id="rId5"/>
    <p:sldId id="462" r:id="rId6"/>
    <p:sldId id="463" r:id="rId7"/>
    <p:sldId id="465" r:id="rId8"/>
    <p:sldId id="516" r:id="rId9"/>
    <p:sldId id="517" r:id="rId10"/>
    <p:sldId id="364" r:id="rId11"/>
    <p:sldId id="563" r:id="rId12"/>
    <p:sldId id="378" r:id="rId13"/>
    <p:sldId id="564" r:id="rId14"/>
    <p:sldId id="426" r:id="rId15"/>
    <p:sldId id="519" r:id="rId16"/>
    <p:sldId id="551" r:id="rId17"/>
    <p:sldId id="429" r:id="rId18"/>
    <p:sldId id="580" r:id="rId19"/>
    <p:sldId id="581" r:id="rId20"/>
    <p:sldId id="582" r:id="rId21"/>
    <p:sldId id="583" r:id="rId22"/>
    <p:sldId id="534" r:id="rId23"/>
    <p:sldId id="618" r:id="rId24"/>
    <p:sldId id="443" r:id="rId25"/>
    <p:sldId id="533" r:id="rId26"/>
    <p:sldId id="617" r:id="rId27"/>
    <p:sldId id="619" r:id="rId28"/>
    <p:sldId id="620" r:id="rId29"/>
    <p:sldId id="621" r:id="rId30"/>
    <p:sldId id="622" r:id="rId31"/>
    <p:sldId id="401" r:id="rId32"/>
  </p:sldIdLst>
  <p:sldSz cx="14630400" cy="8229600"/>
  <p:notesSz cx="7010400" cy="9296400"/>
  <p:defaultTextStyle>
    <a:defPPr>
      <a:defRPr lang="en-US"/>
    </a:defPPr>
    <a:lvl1pPr marL="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00"/>
    <a:srgbClr val="0033CC"/>
    <a:srgbClr val="000099"/>
    <a:srgbClr val="666699"/>
    <a:srgbClr val="333399"/>
    <a:srgbClr val="350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2" d="100"/>
          <a:sy n="92" d="100"/>
        </p:scale>
        <p:origin x="516" y="60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8A891-9467-4CC7-A491-0A34A0A97538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F9460A-9E81-496F-91AC-92DE7ABF30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8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9460A-9E81-496F-91AC-92DE7ABF30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6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4386560" y="3658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4630400" cy="30175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4087" y="7669988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94560" y="3383280"/>
            <a:ext cx="10241280" cy="2103120"/>
          </a:xfrm>
        </p:spPr>
        <p:txBody>
          <a:bodyPr>
            <a:normAutofit/>
          </a:bodyPr>
          <a:lstStyle>
            <a:lvl1pPr marL="0" indent="0" algn="ctr">
              <a:buNone/>
              <a:defRPr sz="3000" b="1" cap="all" spc="300" baseline="0">
                <a:solidFill>
                  <a:schemeClr val="bg1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48717" y="2904134"/>
            <a:ext cx="14132966" cy="0"/>
          </a:xfrm>
          <a:prstGeom prst="line">
            <a:avLst/>
          </a:prstGeom>
          <a:noFill/>
          <a:ln w="1143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3840" y="182880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97280" y="457200"/>
            <a:ext cx="12435840" cy="2103120"/>
          </a:xfrm>
        </p:spPr>
        <p:txBody>
          <a:bodyPr anchor="b"/>
          <a:lstStyle>
            <a:lvl1pPr>
              <a:defRPr sz="5040" b="1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43840" y="640080"/>
            <a:ext cx="14132966" cy="0"/>
          </a:xfrm>
          <a:prstGeom prst="line">
            <a:avLst/>
          </a:prstGeom>
          <a:noFill/>
          <a:ln w="1143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438656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3840" y="182880"/>
            <a:ext cx="14132966" cy="36210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8" name="Rectangle 7"/>
          <p:cNvSpPr/>
          <p:nvPr/>
        </p:nvSpPr>
        <p:spPr>
          <a:xfrm>
            <a:off x="243840" y="731520"/>
            <a:ext cx="4389120" cy="7040880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85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3840" y="186538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6035040"/>
            <a:ext cx="9387840" cy="1463040"/>
          </a:xfrm>
        </p:spPr>
        <p:txBody>
          <a:bodyPr anchor="t">
            <a:noAutofit/>
          </a:bodyPr>
          <a:lstStyle>
            <a:lvl1pPr algn="l">
              <a:buNone/>
              <a:defRPr sz="288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600" y="731520"/>
            <a:ext cx="9387840" cy="5120640"/>
          </a:xfrm>
        </p:spPr>
        <p:txBody>
          <a:bodyPr/>
          <a:lstStyle>
            <a:lvl1pPr marL="0" indent="0">
              <a:buNone/>
              <a:defRPr sz="384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188720"/>
            <a:ext cx="3901440" cy="6309360"/>
          </a:xfrm>
        </p:spPr>
        <p:txBody>
          <a:bodyPr/>
          <a:lstStyle>
            <a:lvl1pPr marL="0" indent="0">
              <a:spcAft>
                <a:spcPts val="1200"/>
              </a:spcAft>
              <a:buFontTx/>
              <a:buNone/>
              <a:defRPr sz="1920">
                <a:solidFill>
                  <a:srgbClr val="FFFFFF"/>
                </a:solidFill>
              </a:defRPr>
            </a:lvl1pPr>
            <a:lvl2pPr>
              <a:defRPr sz="1440"/>
            </a:lvl2pPr>
            <a:lvl3pPr>
              <a:defRPr sz="1200"/>
            </a:lvl3pPr>
            <a:lvl4pPr>
              <a:defRPr sz="1080"/>
            </a:lvl4pPr>
            <a:lvl5pPr>
              <a:defRPr sz="108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8963" y="7666062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9440" y="1248209"/>
            <a:ext cx="731520" cy="529590"/>
          </a:xfrm>
          <a:prstGeom prst="rect">
            <a:avLst/>
          </a:prstGeo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1216640" y="0"/>
            <a:ext cx="341376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4630400" cy="1865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4087" y="7669988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3840" y="186538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7684008" y="3933749"/>
            <a:ext cx="7494422" cy="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365760"/>
            <a:ext cx="10485120" cy="698563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26240" y="365762"/>
            <a:ext cx="2316480" cy="702183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100328" y="1832458"/>
            <a:ext cx="13606272" cy="5486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4386560" y="2286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43840" y="2743200"/>
            <a:ext cx="14132966" cy="3657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8717" y="170823"/>
            <a:ext cx="14132966" cy="256763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9482" y="3291841"/>
            <a:ext cx="10368278" cy="2007870"/>
          </a:xfrm>
        </p:spPr>
        <p:txBody>
          <a:bodyPr anchor="t"/>
          <a:lstStyle>
            <a:lvl1pPr marL="0" indent="0" algn="ctr">
              <a:buNone/>
              <a:defRPr sz="1920" b="1" cap="all" spc="300" baseline="0">
                <a:solidFill>
                  <a:schemeClr val="bg1"/>
                </a:solidFill>
              </a:defRPr>
            </a:lvl1pPr>
            <a:lvl2pPr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4087" y="7669988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3840" y="182880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43840" y="2926080"/>
            <a:ext cx="14132966" cy="0"/>
          </a:xfrm>
          <a:prstGeom prst="line">
            <a:avLst/>
          </a:prstGeom>
          <a:noFill/>
          <a:ln w="1143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640080"/>
            <a:ext cx="12435840" cy="1828800"/>
          </a:xfrm>
        </p:spPr>
        <p:txBody>
          <a:bodyPr anchor="b"/>
          <a:lstStyle>
            <a:lvl1pPr algn="ctr">
              <a:buNone/>
              <a:defRPr sz="504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03" y="274320"/>
            <a:ext cx="13655040" cy="91074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49440" y="1248209"/>
            <a:ext cx="731520" cy="529590"/>
          </a:xfrm>
          <a:prstGeom prst="rect">
            <a:avLst/>
          </a:prstGeo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7300929" y="1890783"/>
            <a:ext cx="14274" cy="57834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82803" y="1645920"/>
            <a:ext cx="6461760" cy="5618074"/>
          </a:xfrm>
        </p:spPr>
        <p:txBody>
          <a:bodyPr/>
          <a:lstStyle>
            <a:lvl1pPr>
              <a:defRPr sz="30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680960" y="1645920"/>
            <a:ext cx="6461760" cy="5618074"/>
          </a:xfrm>
        </p:spPr>
        <p:txBody>
          <a:bodyPr/>
          <a:lstStyle>
            <a:lvl1pPr>
              <a:defRPr sz="30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7315200" y="2640330"/>
            <a:ext cx="0" cy="502554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4630400" cy="17373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438656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1" name="Rectangle 10"/>
          <p:cNvSpPr/>
          <p:nvPr/>
        </p:nvSpPr>
        <p:spPr>
          <a:xfrm>
            <a:off x="243840" y="1645920"/>
            <a:ext cx="14132966" cy="1097280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85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233477" y="7669987"/>
            <a:ext cx="14132966" cy="3730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803" y="1828800"/>
            <a:ext cx="6464301" cy="87956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640" b="1" dirty="0" smtClean="0">
                <a:solidFill>
                  <a:srgbClr val="FFFFFF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666129" y="1828800"/>
            <a:ext cx="6466840" cy="87782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640" b="1"/>
            </a:lvl1pPr>
            <a:lvl2pPr>
              <a:buNone/>
              <a:defRPr sz="2400" b="1"/>
            </a:lvl2pPr>
            <a:lvl3pPr>
              <a:buNone/>
              <a:defRPr sz="2160" b="1"/>
            </a:lvl3pPr>
            <a:lvl4pPr>
              <a:buNone/>
              <a:defRPr sz="1920" b="1"/>
            </a:lvl4pPr>
            <a:lvl5pPr>
              <a:buNone/>
              <a:defRPr sz="192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43840" y="1536192"/>
            <a:ext cx="14132966" cy="0"/>
          </a:xfrm>
          <a:prstGeom prst="line">
            <a:avLst/>
          </a:prstGeom>
          <a:noFill/>
          <a:ln w="1143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3840" y="186538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82803" y="2965660"/>
            <a:ext cx="6466637" cy="4582085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7680960" y="2965660"/>
            <a:ext cx="6461760" cy="458663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9440" y="1243225"/>
            <a:ext cx="731520" cy="529590"/>
          </a:xfrm>
          <a:prstGeom prst="rect">
            <a:avLst/>
          </a:prstGeom>
        </p:spPr>
        <p:txBody>
          <a:bodyPr/>
          <a:lstStyle/>
          <a:p>
            <a:fld id="{BE924555-EAFD-4B2F-96F4-A60706EF2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4630400" cy="1865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438656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087" y="7669988"/>
            <a:ext cx="14132966" cy="371476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840" y="190195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DAA3-B26A-4FB6-A5A5-35B7B925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12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3840" y="182880"/>
            <a:ext cx="14132966" cy="36576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438656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4630400" cy="14264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3" name="Rectangle 12"/>
          <p:cNvSpPr/>
          <p:nvPr/>
        </p:nvSpPr>
        <p:spPr>
          <a:xfrm>
            <a:off x="243840" y="731520"/>
            <a:ext cx="4389120" cy="7040880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 cap="rnd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08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7280"/>
            <a:ext cx="3779520" cy="1188720"/>
          </a:xfrm>
        </p:spPr>
        <p:txBody>
          <a:bodyPr anchor="b">
            <a:noAutofit/>
          </a:bodyPr>
          <a:lstStyle>
            <a:lvl1pPr algn="l">
              <a:buNone/>
              <a:defRPr sz="264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377440"/>
            <a:ext cx="3779520" cy="4973956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920">
                <a:solidFill>
                  <a:srgbClr val="FFFFFF"/>
                </a:solidFill>
              </a:defRPr>
            </a:lvl1pPr>
            <a:lvl2pPr>
              <a:buNone/>
              <a:defRPr sz="1440"/>
            </a:lvl2pPr>
            <a:lvl3pPr>
              <a:buNone/>
              <a:defRPr sz="1200"/>
            </a:lvl3pPr>
            <a:lvl4pPr>
              <a:buNone/>
              <a:defRPr sz="1080"/>
            </a:lvl4pPr>
            <a:lvl5pPr>
              <a:buNone/>
              <a:defRPr sz="108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3840" y="182880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998720" y="822960"/>
            <a:ext cx="9022080" cy="649224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8963" y="7666062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8046720"/>
            <a:ext cx="14630400" cy="1828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4630400" cy="167204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4386560" y="0"/>
            <a:ext cx="243840" cy="822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8963" y="7666062"/>
            <a:ext cx="14132966" cy="37147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3840" y="186538"/>
            <a:ext cx="14132966" cy="7856525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43840" y="1532092"/>
            <a:ext cx="14132966" cy="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anchor="ctr" compatLnSpc="1"/>
          <a:lstStyle/>
          <a:p>
            <a:endParaRPr kumimoji="0" lang="en-US" sz="3085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82803" y="689458"/>
            <a:ext cx="13655040" cy="91074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127760" y="1828800"/>
            <a:ext cx="13655040" cy="55193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8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9184" indent="-329184" algn="l" rtl="0" eaLnBrk="1" latinLnBrk="0" hangingPunct="1">
        <a:spcBef>
          <a:spcPct val="20000"/>
        </a:spcBef>
        <a:buClrTx/>
        <a:buSzPct val="85000"/>
        <a:buFont typeface="Wingdings 2"/>
        <a:buChar char=""/>
        <a:defRPr kumimoji="0" sz="324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58368" indent="-329184" algn="l" rtl="0" eaLnBrk="1" latinLnBrk="0" hangingPunct="1">
        <a:spcBef>
          <a:spcPct val="20000"/>
        </a:spcBef>
        <a:buClrTx/>
        <a:buSzPct val="70000"/>
        <a:buFont typeface="Wingdings"/>
        <a:buChar char=""/>
        <a:defRPr kumimoji="0" sz="264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987552" indent="-274320" algn="l" rtl="0" eaLnBrk="1" latinLnBrk="0" hangingPunct="1">
        <a:spcBef>
          <a:spcPct val="20000"/>
        </a:spcBef>
        <a:buClr>
          <a:schemeClr val="bg1"/>
        </a:buClr>
        <a:buSzPct val="75000"/>
        <a:buFont typeface="Wingdings 2"/>
        <a:buChar char=""/>
        <a:defRPr kumimoji="0"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316736" indent="-274320" algn="l" rtl="0" eaLnBrk="1" latinLnBrk="0" hangingPunct="1">
        <a:spcBef>
          <a:spcPct val="20000"/>
        </a:spcBef>
        <a:buClr>
          <a:schemeClr val="bg1"/>
        </a:buClr>
        <a:buSzPct val="70000"/>
        <a:buFont typeface="Wingdings"/>
        <a:buChar char=""/>
        <a:defRPr kumimoji="0" sz="24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1645920" indent="-274320" algn="l" rtl="0" eaLnBrk="1" latinLnBrk="0" hangingPunct="1">
        <a:spcBef>
          <a:spcPct val="20000"/>
        </a:spcBef>
        <a:buClrTx/>
        <a:buFontTx/>
        <a:buChar char="•"/>
        <a:defRPr kumimoji="0" sz="216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1975104" indent="-2194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indent="-2194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92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3744" indent="-219456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indent="-219456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8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F3DC48BA-E77B-4BC5-8317-64A5CAFDFA81}"/>
              </a:ext>
            </a:extLst>
          </p:cNvPr>
          <p:cNvSpPr txBox="1">
            <a:spLocks/>
          </p:cNvSpPr>
          <p:nvPr/>
        </p:nvSpPr>
        <p:spPr>
          <a:xfrm>
            <a:off x="9742967" y="3505200"/>
            <a:ext cx="4572000" cy="3429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None/>
              <a:defRPr kumimoji="0" sz="1920" b="1" kern="12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None/>
              <a:defRPr kumimoji="0" sz="216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None/>
              <a:defRPr kumimoji="0" sz="192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None/>
              <a:defRPr kumimoji="0" sz="168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None/>
              <a:defRPr kumimoji="0" sz="168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dirty="0"/>
          </a:p>
          <a:p>
            <a:pPr defTabSz="9144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Presented by</a:t>
            </a: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March 2025</a:t>
            </a:r>
          </a:p>
          <a:p>
            <a:pPr defTabSz="914400"/>
            <a:endParaRPr lang="en-US" dirty="0"/>
          </a:p>
          <a:p>
            <a:pPr defTabSz="914400"/>
            <a:endParaRPr lang="en-US" dirty="0"/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DA6FA343-ACF4-FD41-22CF-B30F60351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273293"/>
            <a:ext cx="3615382" cy="1822707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456C07FE-9BB7-B32A-95E5-A3EC5EAB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16169"/>
            <a:ext cx="12435840" cy="2098431"/>
          </a:xfrm>
        </p:spPr>
        <p:txBody>
          <a:bodyPr>
            <a:noAutofit/>
          </a:bodyPr>
          <a:lstStyle/>
          <a:p>
            <a:r>
              <a:rPr lang="en-US" sz="6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2024 Community Survey </a:t>
            </a:r>
            <a:br>
              <a:rPr lang="en-US" sz="6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Cedar Hill, Texas</a:t>
            </a:r>
          </a:p>
        </p:txBody>
      </p:sp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93E21A5B-3788-597E-E1AE-D2885F448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73" y="4125467"/>
            <a:ext cx="4842527" cy="18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8CC350-D9FD-4715-956F-4486AE421AFF}"/>
              </a:ext>
            </a:extLst>
          </p:cNvPr>
          <p:cNvSpPr txBox="1"/>
          <p:nvPr/>
        </p:nvSpPr>
        <p:spPr>
          <a:xfrm>
            <a:off x="266700" y="7620000"/>
            <a:ext cx="1409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Most Residents Are Satisfied with Cedar Hill as a Place to Live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4093F-8194-7FBC-174C-E96C07AF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800"/>
            <a:ext cx="9753600" cy="72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0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41FAB0-1D8A-4D9B-B17F-ECC8A3BAB2CE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Residents Gave High Ratings to City Services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C10661-64A0-4617-BDA7-8192C2BB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3F620-0A39-3992-0516-AFD49B703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27139"/>
            <a:ext cx="9677400" cy="729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6B3C-0F1D-4C17-95DD-21E5C520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4038600" cy="3200400"/>
          </a:xfrm>
        </p:spPr>
        <p:txBody>
          <a:bodyPr/>
          <a:lstStyle/>
          <a:p>
            <a: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Cedar Hill as a Place to Live</a:t>
            </a:r>
            <a:b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Areas Are in Blue, Indicating That Residents in All Parts of the City Are Satisfied with Cedar Hill as a Place to Live</a:t>
            </a:r>
            <a:endParaRPr lang="en-US" sz="34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645BE-DFDC-4FE0-98C6-6786D2566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3" name="Picture 2" descr="2025Mar12_[010].png">
            <a:extLst>
              <a:ext uri="{FF2B5EF4-FFF2-40B4-BE49-F238E27FC236}">
                <a16:creationId xmlns:a16="http://schemas.microsoft.com/office/drawing/2014/main" id="{F3FC3A0A-C883-4E59-7855-4A73ACDE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12520"/>
            <a:ext cx="9528762" cy="5897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6FED1-18C0-22D1-8F88-A09463331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53000"/>
            <a:ext cx="2104762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C7533ED-7C94-443B-803C-711E514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F6C8FC-C568-A891-87CF-D795BACA3B57}"/>
              </a:ext>
            </a:extLst>
          </p:cNvPr>
          <p:cNvSpPr txBox="1">
            <a:spLocks/>
          </p:cNvSpPr>
          <p:nvPr/>
        </p:nvSpPr>
        <p:spPr>
          <a:xfrm>
            <a:off x="482803" y="689458"/>
            <a:ext cx="13655040" cy="487314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r>
              <a:rPr lang="en-US" sz="6000" u="sng" dirty="0">
                <a:latin typeface="Calibri" panose="020F0502020204030204" pitchFamily="34" charset="0"/>
                <a:cs typeface="Calibri" panose="020F0502020204030204" pitchFamily="34" charset="0"/>
              </a:rPr>
              <a:t>Topic #2</a:t>
            </a:r>
          </a:p>
          <a:p>
            <a:pPr defTabSz="914400"/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City Services Is </a:t>
            </a:r>
            <a:r>
              <a:rPr lang="en-US" sz="5200" u="sng" dirty="0">
                <a:latin typeface="Calibri" panose="020F0502020204030204" pitchFamily="34" charset="0"/>
                <a:cs typeface="Calibri" panose="020F0502020204030204" pitchFamily="34" charset="0"/>
              </a:rPr>
              <a:t>Much Higher</a:t>
            </a:r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 in Cedar Hill Than Other Communities</a:t>
            </a:r>
            <a:endParaRPr lang="en-US" sz="5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2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03" y="457200"/>
            <a:ext cx="13655040" cy="91074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Benchmarking Analysis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0E5C5E-653B-47F1-8A44-5898BE526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FB7B93-9115-43E9-ACD7-4B5D72812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12877798" cy="13716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lIns="90488" tIns="44450" rIns="90488" bIns="44450" anchor="t"/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Cedar Hill Rates Above the U.S. Average in </a:t>
            </a:r>
            <a:r>
              <a:rPr lang="en-US" sz="3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54 of the 58 </a:t>
            </a: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</a:p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Cedar Hill Rates </a:t>
            </a:r>
            <a:r>
              <a:rPr lang="en-US" sz="3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Significantly</a:t>
            </a: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Higher (5% or More) in </a:t>
            </a:r>
            <a:r>
              <a:rPr lang="en-US" sz="3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Areas </a:t>
            </a:r>
          </a:p>
          <a:p>
            <a:pPr algn="ctr"/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D9B8E51-4C69-3AD2-9900-1B12FC6B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0"/>
            <a:ext cx="12877798" cy="13716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lIns="90488" tIns="44450" rIns="90488" bIns="44450" anchor="t"/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Cedar Hill Rates Above the Texas Average in </a:t>
            </a:r>
            <a:r>
              <a:rPr lang="en-US" sz="3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53 of the 58 </a:t>
            </a: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</a:p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Cedar Hill Rates </a:t>
            </a:r>
            <a:r>
              <a:rPr lang="en-US" sz="3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Significantly</a:t>
            </a: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Higher (5% or More) in </a:t>
            </a:r>
            <a:r>
              <a:rPr lang="en-US" sz="3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Areas </a:t>
            </a:r>
          </a:p>
          <a:p>
            <a:pPr algn="ctr"/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A702D-BD35-4B24-836E-F26522392727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Cedar Hill Rates 30% Above the U.S. Average as a Place to Live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CD167-9F70-B3D1-EDDA-EAC60712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4343"/>
            <a:ext cx="9753600" cy="72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2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A702D-BD35-4B24-836E-F26522392727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Cedar Hill Rates Significantly Above the U.S. Average in All 9 Major Categories of City Services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749F88B-B22B-EC4E-ED18-7C5D46485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6250"/>
            <a:ext cx="2318413" cy="14465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Customer Service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Rates 33% Above the U.S. Average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81BD1FD-78F8-A898-3DBD-6BD03FF73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7050"/>
            <a:ext cx="2318413" cy="14465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Rates 30% Above the U.S. Average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821540-D5CB-AC0B-EE07-F3B985C48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674" y="304800"/>
            <a:ext cx="977972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5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A702D-BD35-4B24-836E-F26522392727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Cedar Hill Rates Significantly Above the U.S. Average in 6 of 8 Areas of Maintenance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3D27B-EAA2-42F4-48E6-9274AD9FA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74"/>
            <a:ext cx="9753600" cy="73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4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A702D-BD35-4B24-836E-F26522392727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Cedar Hill Rates Significantly Above the U.S. Average in All 13 Areas of Public Safety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BE65D-6946-7DD4-49FD-972B3BAF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81" y="288063"/>
            <a:ext cx="9767219" cy="73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4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A702D-BD35-4B24-836E-F26522392727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Residents Feel Safe in Cedar Hill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D195F-8418-330E-A852-3501C21D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4800"/>
            <a:ext cx="9767219" cy="729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6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0F6B173-0436-4114-A08A-0FF3139B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6" t="43239" b="13379"/>
          <a:stretch/>
        </p:blipFill>
        <p:spPr>
          <a:xfrm>
            <a:off x="2715351" y="2057400"/>
            <a:ext cx="9400449" cy="5562600"/>
          </a:xfrm>
          <a:prstGeom prst="rect">
            <a:avLst/>
          </a:prstGeom>
          <a:effectLst>
            <a:outerShdw blurRad="317500" sx="102000" sy="102000" algn="ctr" rotWithShape="0">
              <a:prstClr val="black">
                <a:alpha val="59000"/>
              </a:prstClr>
            </a:outerShdw>
            <a:softEdge rad="0"/>
          </a:effec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4FB0184-E892-44EE-8C00-41AECC86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1174"/>
            <a:ext cx="12344400" cy="11904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lIns="90488" tIns="44450" rIns="90488" bIns="44450" anchor="t"/>
          <a:lstStyle/>
          <a:p>
            <a:pPr algn="ctr"/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ETC Institute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 a National Leader in Market Research </a:t>
            </a:r>
          </a:p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Local Governmental Organizations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921B84A-7B3B-4D1B-9984-E097AA48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1234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90488" tIns="44450" rIns="90488" bIns="44450" anchor="ctr"/>
          <a:lstStyle/>
          <a:p>
            <a:pPr algn="ctr"/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more than 40 years, our mission has been to help city and county governments gather and use survey data to enhance organizational performance.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C2815C-738E-4CC8-9224-54CC0F308F60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More Than 3,000,000 Person’s Surveyed Since 2015 for More Than 1,000 Communities in 49 States</a:t>
            </a:r>
          </a:p>
        </p:txBody>
      </p:sp>
    </p:spTree>
    <p:extLst>
      <p:ext uri="{BB962C8B-B14F-4D97-AF65-F5344CB8AC3E}">
        <p14:creationId xmlns:p14="http://schemas.microsoft.com/office/powerpoint/2010/main" val="3032262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A702D-BD35-4B24-836E-F26522392727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Cedar Hill Rates Significantly Above the U.S. Average in 4 of 5 Areas of 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90025-59F2-732E-BC2F-B17E7BA27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4800"/>
            <a:ext cx="979138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9C9F-7817-4F41-856F-04A79DDE8438}"/>
              </a:ext>
            </a:extLst>
          </p:cNvPr>
          <p:cNvSpPr txBox="1">
            <a:spLocks/>
          </p:cNvSpPr>
          <p:nvPr/>
        </p:nvSpPr>
        <p:spPr>
          <a:xfrm>
            <a:off x="482803" y="689458"/>
            <a:ext cx="13655040" cy="487314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r>
              <a:rPr lang="en-US" sz="6000" u="sng" dirty="0">
                <a:latin typeface="Calibri" panose="020F0502020204030204" pitchFamily="34" charset="0"/>
                <a:cs typeface="Calibri" panose="020F0502020204030204" pitchFamily="34" charset="0"/>
              </a:rPr>
              <a:t>Topic #3</a:t>
            </a:r>
          </a:p>
          <a:p>
            <a:pPr defTabSz="914400"/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Satisfaction Ratings Remain High, and Are Similar to the Previous Survey in 2022</a:t>
            </a:r>
            <a:endParaRPr lang="en-US" sz="5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C7533ED-7C94-443B-803C-711E514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81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03" y="457200"/>
            <a:ext cx="13655040" cy="91074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Trend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1403" y="1752600"/>
            <a:ext cx="13156997" cy="2971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Notable </a:t>
            </a:r>
            <a:r>
              <a:rPr lang="en-US" sz="3000" i="1" u="sng" dirty="0"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in Satisfaction Since 2022: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 of Space in the Library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the Condition of Library Facilities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Computers/Mobile Electronic Devices at the Library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 of Computers/Mobile Electronic Devices at the Library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and Condition of Swimming Pools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9184" lvl="1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3400" baseline="30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0E5C5E-653B-47F1-8A44-5898BE526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17AD9A-6C36-3674-5644-24DA231A1DE7}"/>
              </a:ext>
            </a:extLst>
          </p:cNvPr>
          <p:cNvSpPr txBox="1">
            <a:spLocks/>
          </p:cNvSpPr>
          <p:nvPr/>
        </p:nvSpPr>
        <p:spPr>
          <a:xfrm>
            <a:off x="635203" y="4800601"/>
            <a:ext cx="13156997" cy="2971799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Notable </a:t>
            </a:r>
            <a:r>
              <a:rPr lang="en-US" sz="3000" i="1" u="sng" dirty="0">
                <a:latin typeface="Calibri" panose="020F0502020204030204" pitchFamily="34" charset="0"/>
                <a:cs typeface="Calibri" panose="020F0502020204030204" pitchFamily="34" charset="0"/>
              </a:rPr>
              <a:t>Decreases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in Satisfaction Since 2022: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Efforts to Remove Dilapidated Services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Efforts to Identify Abandoned/Unsecured Properties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Quality of Local Schools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Appearance of Cedar Hill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the City’s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MyCedarHill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Mobile App</a:t>
            </a:r>
          </a:p>
          <a:p>
            <a:pPr lvl="1" defTabSz="9144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9184" lvl="1" indent="0" defTabSz="914400">
              <a:spcBef>
                <a:spcPts val="0"/>
              </a:spcBef>
              <a:spcAft>
                <a:spcPts val="200"/>
              </a:spcAft>
              <a:buFont typeface="Wingdings"/>
              <a:buNone/>
            </a:pPr>
            <a:endParaRPr lang="en-US" sz="3400" baseline="30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76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9C9F-7817-4F41-856F-04A79DDE8438}"/>
              </a:ext>
            </a:extLst>
          </p:cNvPr>
          <p:cNvSpPr txBox="1">
            <a:spLocks/>
          </p:cNvSpPr>
          <p:nvPr/>
        </p:nvSpPr>
        <p:spPr>
          <a:xfrm>
            <a:off x="482803" y="689458"/>
            <a:ext cx="13655040" cy="487314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r>
              <a:rPr lang="en-US" sz="6000" u="sng" dirty="0">
                <a:latin typeface="Calibri" panose="020F0502020204030204" pitchFamily="34" charset="0"/>
                <a:cs typeface="Calibri" panose="020F0502020204030204" pitchFamily="34" charset="0"/>
              </a:rPr>
              <a:t>Topic #4</a:t>
            </a:r>
          </a:p>
          <a:p>
            <a:pPr defTabSz="914400"/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Top Priorities</a:t>
            </a:r>
            <a:endParaRPr lang="en-US" sz="5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C7533ED-7C94-443B-803C-711E514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9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E02DAE5-D873-4E35-9C3B-C4EE7EB1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782B3-7246-D6F4-AC31-26563DA3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66" y="304800"/>
            <a:ext cx="9884234" cy="73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9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D5ABD-A841-DD26-00D4-02DBB3429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08F91405-E309-14C2-01E2-34ABE1CE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3D196-731B-E8B3-FF19-438454236688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Overall Priorities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A843E-1ECF-1C64-466B-3DEE49386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3640"/>
            <a:ext cx="13258800" cy="69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21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B809B-791C-9618-CC49-DAE8A1DD1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12E5B595-1A58-9A20-D638-EDD55840D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ADDA5-4089-6DBC-F0A1-8FA545A7DD04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Maintenance Priorities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48F9E-0401-4D67-ED2E-AF2B9D38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13106400" cy="69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47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E685A-A957-1BA7-6967-191E955F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B5DCFDB-5B7C-125D-18B8-28936CA71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F91AE-0750-E0B0-3B1E-7193F01087C5}"/>
              </a:ext>
            </a:extLst>
          </p:cNvPr>
          <p:cNvSpPr txBox="1"/>
          <p:nvPr/>
        </p:nvSpPr>
        <p:spPr>
          <a:xfrm>
            <a:off x="266700" y="7620000"/>
            <a:ext cx="140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Overall Priorities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85322-EAED-BBDB-0923-3C867A7E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12877800" cy="71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54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A1AF3-68EA-7C5B-7FAE-6BEB78FC7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ad in a wooded area&#10;&#10;Description automatically generated with low confidence">
            <a:extLst>
              <a:ext uri="{FF2B5EF4-FFF2-40B4-BE49-F238E27FC236}">
                <a16:creationId xmlns:a16="http://schemas.microsoft.com/office/drawing/2014/main" id="{757FD163-9666-9C76-3FC9-8E4E7ED39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90220"/>
            <a:ext cx="9601200" cy="65773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F8A0910-DF9D-06B3-F48C-76F7880FF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02075" cy="3276600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9448E4-16C0-E6B1-3740-E4AA53D3DC37}"/>
              </a:ext>
            </a:extLst>
          </p:cNvPr>
          <p:cNvSpPr txBox="1">
            <a:spLocks/>
          </p:cNvSpPr>
          <p:nvPr/>
        </p:nvSpPr>
        <p:spPr>
          <a:xfrm>
            <a:off x="4953000" y="1295400"/>
            <a:ext cx="89154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Residents Have a Positive Perception of the City of Cedar Hill</a:t>
            </a: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endParaRPr lang="en-US" dirty="0"/>
          </a:p>
          <a:p>
            <a:pPr lvl="1" defTabSz="914400"/>
            <a:endParaRPr lang="en-US" baseline="30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2E8BC3-F8EE-B0B1-D9CE-CB4094DB00B5}"/>
              </a:ext>
            </a:extLst>
          </p:cNvPr>
          <p:cNvSpPr txBox="1">
            <a:spLocks/>
          </p:cNvSpPr>
          <p:nvPr/>
        </p:nvSpPr>
        <p:spPr>
          <a:xfrm>
            <a:off x="5029200" y="2261820"/>
            <a:ext cx="8686800" cy="6337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79% Are Satisfied with Cedar Hill as a Place to Live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55CCAD-58DC-4A3D-0ADF-5DD0EF025234}"/>
              </a:ext>
            </a:extLst>
          </p:cNvPr>
          <p:cNvSpPr txBox="1">
            <a:spLocks/>
          </p:cNvSpPr>
          <p:nvPr/>
        </p:nvSpPr>
        <p:spPr>
          <a:xfrm>
            <a:off x="4800600" y="3252420"/>
            <a:ext cx="9525000" cy="10909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City Services Is </a:t>
            </a:r>
            <a:r>
              <a:rPr lang="en-US" sz="3400" u="sng" dirty="0">
                <a:latin typeface="Calibri" panose="020F0502020204030204" pitchFamily="34" charset="0"/>
                <a:cs typeface="Calibri" panose="020F0502020204030204" pitchFamily="34" charset="0"/>
              </a:rPr>
              <a:t>Much Higher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in Cedar Hill Than Other Cities</a:t>
            </a:r>
          </a:p>
          <a:p>
            <a:pPr marL="329184" lvl="1" indent="0" defTabSz="914400">
              <a:buNone/>
            </a:pPr>
            <a:endParaRPr lang="en-US" baseline="30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47D805-955E-D49C-504D-C53E1609E86E}"/>
              </a:ext>
            </a:extLst>
          </p:cNvPr>
          <p:cNvSpPr txBox="1">
            <a:spLocks/>
          </p:cNvSpPr>
          <p:nvPr/>
        </p:nvSpPr>
        <p:spPr>
          <a:xfrm>
            <a:off x="4648200" y="4267200"/>
            <a:ext cx="9601200" cy="299598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Cedar Hill Rates Above the U.S. Average in 54 of 58 Areas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the </a:t>
            </a:r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Overall Quality of Customer Service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Is 33% Above the U.S. Average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</a:t>
            </a:r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Communication with the Public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Is 33% Above U.S. Average</a:t>
            </a:r>
          </a:p>
          <a:p>
            <a:pPr marL="329184" lvl="1" indent="0" defTabSz="914400">
              <a:buNone/>
            </a:pPr>
            <a:endParaRPr lang="en-US" dirty="0"/>
          </a:p>
          <a:p>
            <a:pPr lvl="1" defTabSz="914400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628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43292-5366-D3A2-48E3-A6C14072F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ad in a wooded area&#10;&#10;Description automatically generated with low confidence">
            <a:extLst>
              <a:ext uri="{FF2B5EF4-FFF2-40B4-BE49-F238E27FC236}">
                <a16:creationId xmlns:a16="http://schemas.microsoft.com/office/drawing/2014/main" id="{A5F16AC9-63D6-3048-211A-71E4AE31D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90220"/>
            <a:ext cx="9601200" cy="65773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330D82-6727-D177-2F36-4CBCFEEB0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02075" cy="3276600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C96D02-22FD-67EB-5018-A522ADAD53CE}"/>
              </a:ext>
            </a:extLst>
          </p:cNvPr>
          <p:cNvSpPr txBox="1">
            <a:spLocks/>
          </p:cNvSpPr>
          <p:nvPr/>
        </p:nvSpPr>
        <p:spPr>
          <a:xfrm>
            <a:off x="4953000" y="3276600"/>
            <a:ext cx="9220200" cy="651254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Top Overall Priorities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846807-67C0-6341-1A57-3C38B63379DC}"/>
              </a:ext>
            </a:extLst>
          </p:cNvPr>
          <p:cNvSpPr txBox="1">
            <a:spLocks/>
          </p:cNvSpPr>
          <p:nvPr/>
        </p:nvSpPr>
        <p:spPr>
          <a:xfrm>
            <a:off x="4953000" y="3896566"/>
            <a:ext cx="9067800" cy="2504234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Traffic Flow and Congestion Management</a:t>
            </a:r>
          </a:p>
          <a:p>
            <a:pPr lvl="1" defTabSz="914400"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Maintenance of City Streets, Buildings, and Facilities</a:t>
            </a:r>
          </a:p>
          <a:p>
            <a:pPr lvl="1" defTabSz="914400"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Enforcing Codes and Ordinances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089278-29E0-B1F1-CE19-A308F695BF6F}"/>
              </a:ext>
            </a:extLst>
          </p:cNvPr>
          <p:cNvSpPr txBox="1">
            <a:spLocks/>
          </p:cNvSpPr>
          <p:nvPr/>
        </p:nvSpPr>
        <p:spPr>
          <a:xfrm>
            <a:off x="5029200" y="1447800"/>
            <a:ext cx="89154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50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Satisfaction Ratings Remain High, and Are Similar to Previous Surveys</a:t>
            </a:r>
            <a:endParaRPr lang="en-US" sz="3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endParaRPr lang="en-US" dirty="0"/>
          </a:p>
          <a:p>
            <a:pPr lvl="1" defTabSz="914400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67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9F106A-FDA9-4CF7-A1F5-6974DBE3C633}"/>
              </a:ext>
            </a:extLst>
          </p:cNvPr>
          <p:cNvSpPr txBox="1">
            <a:spLocks/>
          </p:cNvSpPr>
          <p:nvPr/>
        </p:nvSpPr>
        <p:spPr>
          <a:xfrm>
            <a:off x="381000" y="2133600"/>
            <a:ext cx="4114800" cy="28956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None/>
              <a:defRPr kumimoji="0" sz="38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 and Methodology</a:t>
            </a:r>
          </a:p>
          <a:p>
            <a:pPr defTabSz="914400"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Learned</a:t>
            </a:r>
          </a:p>
          <a:p>
            <a:pPr defTabSz="914400"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Findings</a:t>
            </a:r>
          </a:p>
          <a:p>
            <a:pPr defTabSz="914400"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defTabSz="914400">
              <a:lnSpc>
                <a:spcPct val="110000"/>
              </a:lnSpc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3000" dirty="0">
              <a:solidFill>
                <a:schemeClr val="tx1"/>
              </a:solidFill>
            </a:endParaRPr>
          </a:p>
          <a:p>
            <a:pPr lvl="1" defTabSz="914400"/>
            <a:endParaRPr lang="en-US" baseline="30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4DE4A52-AA2E-43FB-B84F-2CEB5D335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325" y="1447800"/>
            <a:ext cx="3902075" cy="6096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6" name="Picture 5" descr="A large crowd of people at an outdoor event&#10;&#10;Description automatically generated with medium confidence">
            <a:extLst>
              <a:ext uri="{FF2B5EF4-FFF2-40B4-BE49-F238E27FC236}">
                <a16:creationId xmlns:a16="http://schemas.microsoft.com/office/drawing/2014/main" id="{473D620E-FD36-E35D-B7C3-AD180054C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1" y="872842"/>
            <a:ext cx="9505469" cy="65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42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9C9F-7817-4F41-856F-04A79DDE8438}"/>
              </a:ext>
            </a:extLst>
          </p:cNvPr>
          <p:cNvSpPr txBox="1">
            <a:spLocks/>
          </p:cNvSpPr>
          <p:nvPr/>
        </p:nvSpPr>
        <p:spPr>
          <a:xfrm>
            <a:off x="289560" y="914400"/>
            <a:ext cx="14036040" cy="54102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dirty="0"/>
          </a:p>
          <a:p>
            <a:pPr defTabSz="914400"/>
            <a:r>
              <a:rPr lang="en-US" sz="9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defTabSz="914400"/>
            <a:endParaRPr lang="en-US" sz="9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Thank You!!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C7533ED-7C94-443B-803C-711E514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6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grass, outdoor, sky&#10;&#10;Description automatically generated">
            <a:extLst>
              <a:ext uri="{FF2B5EF4-FFF2-40B4-BE49-F238E27FC236}">
                <a16:creationId xmlns:a16="http://schemas.microsoft.com/office/drawing/2014/main" id="{7A78A37F-2E3C-4BD8-DFB1-969DC85C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4185336" cy="784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E4C47-66CE-42EC-B269-BB0EA7016082}"/>
              </a:ext>
            </a:extLst>
          </p:cNvPr>
          <p:cNvSpPr txBox="1">
            <a:spLocks/>
          </p:cNvSpPr>
          <p:nvPr/>
        </p:nvSpPr>
        <p:spPr>
          <a:xfrm>
            <a:off x="482803" y="765658"/>
            <a:ext cx="13655040" cy="91074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C30BA-9F66-4993-A9D6-21529A0B99D7}"/>
              </a:ext>
            </a:extLst>
          </p:cNvPr>
          <p:cNvSpPr txBox="1">
            <a:spLocks/>
          </p:cNvSpPr>
          <p:nvPr/>
        </p:nvSpPr>
        <p:spPr>
          <a:xfrm>
            <a:off x="1371600" y="2133600"/>
            <a:ext cx="12496800" cy="5177942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objectively assess resident satisfaction with the delivery of major City services</a:t>
            </a:r>
          </a:p>
          <a:p>
            <a:pPr marL="0" indent="0" defTabSz="914400">
              <a:buFont typeface="Wingdings 2"/>
              <a:buNone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help determine priorities for the community</a:t>
            </a:r>
          </a:p>
          <a:p>
            <a:pPr marL="0" indent="0" defTabSz="914400">
              <a:buFont typeface="Wingdings 2"/>
              <a:buNone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measure trends from previous surveys</a:t>
            </a:r>
          </a:p>
          <a:p>
            <a:pPr marL="0" indent="0" defTabSz="914400">
              <a:buFont typeface="Wingdings 2"/>
              <a:buNone/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compare the City’s performance with other communities regionally and nationally</a:t>
            </a:r>
          </a:p>
        </p:txBody>
      </p:sp>
    </p:spTree>
    <p:extLst>
      <p:ext uri="{BB962C8B-B14F-4D97-AF65-F5344CB8AC3E}">
        <p14:creationId xmlns:p14="http://schemas.microsoft.com/office/powerpoint/2010/main" val="428017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grass, outdoor, sky&#10;&#10;Description automatically generated">
            <a:extLst>
              <a:ext uri="{FF2B5EF4-FFF2-40B4-BE49-F238E27FC236}">
                <a16:creationId xmlns:a16="http://schemas.microsoft.com/office/drawing/2014/main" id="{252E6992-B929-6E48-35BC-BF413BF3E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4185336" cy="784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E4C47-66CE-42EC-B269-BB0EA7016082}"/>
              </a:ext>
            </a:extLst>
          </p:cNvPr>
          <p:cNvSpPr txBox="1">
            <a:spLocks/>
          </p:cNvSpPr>
          <p:nvPr/>
        </p:nvSpPr>
        <p:spPr>
          <a:xfrm>
            <a:off x="482803" y="841858"/>
            <a:ext cx="13655040" cy="91074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CA7846-6E74-42D5-A655-209417537344}"/>
              </a:ext>
            </a:extLst>
          </p:cNvPr>
          <p:cNvSpPr txBox="1">
            <a:spLocks/>
          </p:cNvSpPr>
          <p:nvPr/>
        </p:nvSpPr>
        <p:spPr>
          <a:xfrm>
            <a:off x="797357" y="1981200"/>
            <a:ext cx="13299643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Description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Seven-page survey; included many of the same questions as previous surveys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Community Survey conducted for the City of Cedar Hill</a:t>
            </a: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of Administration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mail and online to randomly selected sample of City residents</a:t>
            </a: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Size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401 completed surveys 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 of error: +/- 4.9% at the 95% level of confidence</a:t>
            </a:r>
          </a:p>
          <a:p>
            <a:pPr lvl="1" defTabSz="914400"/>
            <a:endParaRPr lang="en-US" dirty="0"/>
          </a:p>
          <a:p>
            <a:pPr lvl="1" defTabSz="914400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7786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6B3C-0F1D-4C17-95DD-21E5C520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0"/>
            <a:ext cx="4038600" cy="1188720"/>
          </a:xfrm>
        </p:spPr>
        <p:txBody>
          <a:bodyPr/>
          <a:lstStyle/>
          <a:p>
            <a:r>
              <a:rPr lang="en-US" sz="3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of Survey Respondents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645BE-DFDC-4FE0-98C6-6786D2566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BC07DD-7270-43A9-A2B5-C7063ACE046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4800" y="2514600"/>
            <a:ext cx="4191000" cy="4191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Good representation throughout the City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Demographics of survey respondents reflects the actual population of </a:t>
            </a: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City</a:t>
            </a:r>
          </a:p>
          <a:p>
            <a:endParaRPr lang="en-US" dirty="0"/>
          </a:p>
        </p:txBody>
      </p:sp>
      <p:pic>
        <p:nvPicPr>
          <p:cNvPr id="3" name="Picture 2" descr="00LocationMap.png">
            <a:extLst>
              <a:ext uri="{FF2B5EF4-FFF2-40B4-BE49-F238E27FC236}">
                <a16:creationId xmlns:a16="http://schemas.microsoft.com/office/drawing/2014/main" id="{78632D0D-CD1C-C5C9-4D01-6BF7F1C02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9528762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oad in a wooded area&#10;&#10;Description automatically generated with low confidence">
            <a:extLst>
              <a:ext uri="{FF2B5EF4-FFF2-40B4-BE49-F238E27FC236}">
                <a16:creationId xmlns:a16="http://schemas.microsoft.com/office/drawing/2014/main" id="{F7530971-4D2B-99C1-217A-03903F1AB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90220"/>
            <a:ext cx="9601200" cy="65773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4DE4A52-AA2E-43FB-B84F-2CEB5D335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02075" cy="3276600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Learned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1ED8F4-D947-445E-B030-33B05BCE3E95}"/>
              </a:ext>
            </a:extLst>
          </p:cNvPr>
          <p:cNvSpPr txBox="1">
            <a:spLocks/>
          </p:cNvSpPr>
          <p:nvPr/>
        </p:nvSpPr>
        <p:spPr>
          <a:xfrm>
            <a:off x="4953000" y="1295400"/>
            <a:ext cx="89154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Residents Have a Positive Perception of the City of Cedar Hill</a:t>
            </a: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9184" lvl="1" indent="0" defTabSz="914400">
              <a:lnSpc>
                <a:spcPct val="110000"/>
              </a:lnSpc>
              <a:buFont typeface="Wingdings"/>
              <a:buNone/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endParaRPr lang="en-US" dirty="0"/>
          </a:p>
          <a:p>
            <a:pPr lvl="1" defTabSz="914400"/>
            <a:endParaRPr lang="en-US" baseline="30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2CA9EF-7359-4E59-B52D-475BF4AC892B}"/>
              </a:ext>
            </a:extLst>
          </p:cNvPr>
          <p:cNvSpPr txBox="1">
            <a:spLocks/>
          </p:cNvSpPr>
          <p:nvPr/>
        </p:nvSpPr>
        <p:spPr>
          <a:xfrm>
            <a:off x="5029200" y="2261820"/>
            <a:ext cx="8686800" cy="6337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79% Are Satisfied with Cedar Hill as a Place to Live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4FFBD9-B0BA-47B5-A580-3C0902896AD1}"/>
              </a:ext>
            </a:extLst>
          </p:cNvPr>
          <p:cNvSpPr txBox="1">
            <a:spLocks/>
          </p:cNvSpPr>
          <p:nvPr/>
        </p:nvSpPr>
        <p:spPr>
          <a:xfrm>
            <a:off x="4800600" y="3252420"/>
            <a:ext cx="9525000" cy="10909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City Services Is </a:t>
            </a:r>
            <a:r>
              <a:rPr lang="en-US" sz="3400" u="sng" dirty="0">
                <a:latin typeface="Calibri" panose="020F0502020204030204" pitchFamily="34" charset="0"/>
                <a:cs typeface="Calibri" panose="020F0502020204030204" pitchFamily="34" charset="0"/>
              </a:rPr>
              <a:t>Much Higher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in Cedar Hill Than Other Cities</a:t>
            </a:r>
          </a:p>
          <a:p>
            <a:pPr marL="329184" lvl="1" indent="0" defTabSz="914400">
              <a:buNone/>
            </a:pPr>
            <a:endParaRPr lang="en-US" baseline="30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464FF6-1540-4951-A97F-F832A3F9DA80}"/>
              </a:ext>
            </a:extLst>
          </p:cNvPr>
          <p:cNvSpPr txBox="1">
            <a:spLocks/>
          </p:cNvSpPr>
          <p:nvPr/>
        </p:nvSpPr>
        <p:spPr>
          <a:xfrm>
            <a:off x="4648200" y="4267200"/>
            <a:ext cx="9601200" cy="299598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Cedar Hill Rates Above the U.S. Average in 54 of 58 Areas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the </a:t>
            </a:r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Overall Quality of Customer Service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Is 33% Above the U.S. Average</a:t>
            </a:r>
          </a:p>
          <a:p>
            <a:pPr lvl="1" defTabSz="914400">
              <a:lnSpc>
                <a:spcPct val="110000"/>
              </a:lnSpc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Satisfaction with </a:t>
            </a:r>
            <a:r>
              <a:rPr lang="en-US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Communication with the Public</a:t>
            </a: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 Is 33% Above U.S. Average</a:t>
            </a:r>
          </a:p>
          <a:p>
            <a:pPr marL="329184" lvl="1" indent="0" defTabSz="914400">
              <a:buNone/>
            </a:pPr>
            <a:endParaRPr lang="en-US" dirty="0"/>
          </a:p>
          <a:p>
            <a:pPr lvl="1" defTabSz="914400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1403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ad in a wooded area&#10;&#10;Description automatically generated with low confidence">
            <a:extLst>
              <a:ext uri="{FF2B5EF4-FFF2-40B4-BE49-F238E27FC236}">
                <a16:creationId xmlns:a16="http://schemas.microsoft.com/office/drawing/2014/main" id="{FD9AAFA5-BB11-FA11-CFF4-3EECCECFF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90220"/>
            <a:ext cx="9601200" cy="65773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4DE4A52-AA2E-43FB-B84F-2CEB5D335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02075" cy="3276600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Learned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2D8741-C4E0-4304-AC10-CDD8DA9E320F}"/>
              </a:ext>
            </a:extLst>
          </p:cNvPr>
          <p:cNvSpPr txBox="1">
            <a:spLocks/>
          </p:cNvSpPr>
          <p:nvPr/>
        </p:nvSpPr>
        <p:spPr>
          <a:xfrm>
            <a:off x="4953000" y="3276600"/>
            <a:ext cx="9220200" cy="651254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50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Top Overall Priorities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AF11CFD-4A94-438E-8BB1-C472CDE3F47E}"/>
              </a:ext>
            </a:extLst>
          </p:cNvPr>
          <p:cNvSpPr txBox="1">
            <a:spLocks/>
          </p:cNvSpPr>
          <p:nvPr/>
        </p:nvSpPr>
        <p:spPr>
          <a:xfrm>
            <a:off x="4953000" y="3896566"/>
            <a:ext cx="9067800" cy="2504234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Traffic Flow and Congestion Management</a:t>
            </a:r>
          </a:p>
          <a:p>
            <a:pPr lvl="1" defTabSz="914400"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Maintenance of City Streets, Buildings, and Facilities</a:t>
            </a:r>
          </a:p>
          <a:p>
            <a:pPr lvl="1" defTabSz="914400"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Enforcing Codes and Ordinances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4054AE-907C-499A-A4E5-1FE01A30C5F5}"/>
              </a:ext>
            </a:extLst>
          </p:cNvPr>
          <p:cNvSpPr txBox="1">
            <a:spLocks/>
          </p:cNvSpPr>
          <p:nvPr/>
        </p:nvSpPr>
        <p:spPr>
          <a:xfrm>
            <a:off x="5029200" y="1447800"/>
            <a:ext cx="89154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algn="l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Char char=""/>
              <a:defRPr kumimoji="0" sz="32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8368" indent="-329184" algn="l" rtl="0" eaLnBrk="1" latinLnBrk="0" hangingPunct="1">
              <a:spcBef>
                <a:spcPct val="20000"/>
              </a:spcBef>
              <a:buClrTx/>
              <a:buSzPct val="70000"/>
              <a:buFont typeface="Wingdings"/>
              <a:buChar char=""/>
              <a:defRPr kumimoji="0" sz="264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87552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/>
              <a:buChar char="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6736" indent="-274320" algn="l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"/>
              <a:defRPr kumimoji="0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45920" indent="-274320" algn="l" rtl="0" eaLnBrk="1" latinLnBrk="0" hangingPunct="1">
              <a:spcBef>
                <a:spcPct val="20000"/>
              </a:spcBef>
              <a:buClrTx/>
              <a:buFontTx/>
              <a:buChar char="•"/>
              <a:defRPr kumimoji="0" sz="216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975104" indent="-2194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indent="-219456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9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3744" indent="-219456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indent="-219456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68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500"/>
              </a:spcBef>
            </a:pPr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Satisfaction Ratings Remain High, and Are Similar to Previous Surveys</a:t>
            </a:r>
            <a:endParaRPr lang="en-US" sz="3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defTabSz="914400"/>
            <a:endParaRPr lang="en-US" dirty="0"/>
          </a:p>
          <a:p>
            <a:pPr lvl="1" defTabSz="914400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041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9C9F-7817-4F41-856F-04A79DDE8438}"/>
              </a:ext>
            </a:extLst>
          </p:cNvPr>
          <p:cNvSpPr txBox="1">
            <a:spLocks/>
          </p:cNvSpPr>
          <p:nvPr/>
        </p:nvSpPr>
        <p:spPr>
          <a:xfrm>
            <a:off x="482803" y="689458"/>
            <a:ext cx="13655040" cy="487314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r>
              <a:rPr lang="en-US" sz="6000" u="sng" dirty="0">
                <a:latin typeface="Calibri" panose="020F0502020204030204" pitchFamily="34" charset="0"/>
                <a:cs typeface="Calibri" panose="020F0502020204030204" pitchFamily="34" charset="0"/>
              </a:rPr>
              <a:t>Topic #1</a:t>
            </a:r>
          </a:p>
          <a:p>
            <a:pPr defTabSz="914400"/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Residents Have a Positive Perception </a:t>
            </a:r>
          </a:p>
          <a:p>
            <a:pPr defTabSz="914400"/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of the City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C7533ED-7C94-443B-803C-711E514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600" y="7659707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742950" indent="-285750" algn="l" defTabSz="130622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1143000" indent="-228600" algn="l" defTabSz="130622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600200" indent="-228600" algn="l" defTabSz="1306220" rtl="0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2057400" indent="-228600" algn="l" defTabSz="1306220" rtl="0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5146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6pPr>
            <a:lvl7pPr marL="29718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7pPr>
            <a:lvl8pPr marL="34290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8pPr>
            <a:lvl9pPr marL="3886200" indent="-228600" algn="l" defTabSz="13062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148549D-E8E6-4D98-9949-A7A7DC56B09D}" type="slidenum">
              <a:rPr lang="en-US" altLang="en-US" sz="1000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17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DA7E88-9BD7-4B4D-BD17-5C3458D47A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 background presentation</Template>
  <TotalTime>0</TotalTime>
  <Words>840</Words>
  <Application>Microsoft Office PowerPoint</Application>
  <PresentationFormat>Custom</PresentationFormat>
  <Paragraphs>149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Georgia</vt:lpstr>
      <vt:lpstr>Wingdings</vt:lpstr>
      <vt:lpstr>Wingdings 2</vt:lpstr>
      <vt:lpstr>Civic</vt:lpstr>
      <vt:lpstr>2024 Community Survey  Cedar Hill, Texas</vt:lpstr>
      <vt:lpstr>PowerPoint Presentation</vt:lpstr>
      <vt:lpstr>PowerPoint Presentation</vt:lpstr>
      <vt:lpstr>PowerPoint Presentation</vt:lpstr>
      <vt:lpstr>PowerPoint Presentation</vt:lpstr>
      <vt:lpstr>Location of Survey Respondents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Cedar Hill as a Place to Live  All Areas Are in Blue, Indicating That Residents in All Parts of the City Are Satisfied with Cedar Hill as a Place to Live</vt:lpstr>
      <vt:lpstr>PowerPoint Presentation</vt:lpstr>
      <vt:lpstr>Benchmarking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2018-01-24T20:54:53Z</dcterms:created>
  <dcterms:modified xsi:type="dcterms:W3CDTF">2025-05-01T15:06:47Z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TC102202119990</vt:lpwstr>
  </property>
</Properties>
</file>